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75" r:id="rId5"/>
    <p:sldId id="258" r:id="rId6"/>
    <p:sldId id="277" r:id="rId7"/>
    <p:sldId id="276" r:id="rId8"/>
    <p:sldId id="279" r:id="rId9"/>
    <p:sldId id="280" r:id="rId10"/>
    <p:sldId id="281" r:id="rId11"/>
    <p:sldId id="282" r:id="rId12"/>
    <p:sldId id="283" r:id="rId13"/>
    <p:sldId id="284" r:id="rId14"/>
    <p:sldId id="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10DE22-AD07-0442-6262-E2EEDB04BFF9}" name="Julia Fellinger" initials="JF" userId="S::julia.fellinger@3s.co.at::d8d153e8-42bf-4e9f-b551-1d61abc6c8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ina Delioglani" initials="MD" lastIdx="13" clrIdx="0">
    <p:extLst>
      <p:ext uri="{19B8F6BF-5375-455C-9EA6-DF929625EA0E}">
        <p15:presenceInfo xmlns:p15="http://schemas.microsoft.com/office/powerpoint/2012/main" userId="4655b8f9901a0859" providerId="Windows Live"/>
      </p:ext>
    </p:extLst>
  </p:cmAuthor>
  <p:cmAuthor id="2" name="Dafni Delioglani" initials="DD" lastIdx="10" clrIdx="1">
    <p:extLst>
      <p:ext uri="{19B8F6BF-5375-455C-9EA6-DF929625EA0E}">
        <p15:presenceInfo xmlns:p15="http://schemas.microsoft.com/office/powerpoint/2012/main" userId="Dafni Deliogla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80"/>
    <a:srgbClr val="0A6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1E5120-236A-4ABF-B8D4-9A1753DAA1ED}" v="1" dt="2026-09-04T09:55:20.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22" autoAdjust="0"/>
    <p:restoredTop sz="79048"/>
  </p:normalViewPr>
  <p:slideViewPr>
    <p:cSldViewPr snapToGrid="0">
      <p:cViewPr varScale="1">
        <p:scale>
          <a:sx n="80" d="100"/>
          <a:sy n="80" d="100"/>
        </p:scale>
        <p:origin x="1392" y="96"/>
      </p:cViewPr>
      <p:guideLst/>
    </p:cSldViewPr>
  </p:slideViewPr>
  <p:notesTextViewPr>
    <p:cViewPr>
      <p:scale>
        <a:sx n="1" d="1"/>
        <a:sy n="1" d="1"/>
      </p:scale>
      <p:origin x="0" y="0"/>
    </p:cViewPr>
  </p:notesText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22E3-F515-EAA5-D6B2-9287020309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9114AEC-6B01-E27A-8035-2FC63DE63E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8EAF1F-0ADC-4E5D-90AA-AA2C690AFD84}" type="datetimeFigureOut">
              <a:rPr lang="en-GB" smtClean="0"/>
              <a:t>05/10/2026</a:t>
            </a:fld>
            <a:endParaRPr lang="en-GB"/>
          </a:p>
        </p:txBody>
      </p:sp>
      <p:sp>
        <p:nvSpPr>
          <p:cNvPr id="4" name="Footer Placeholder 3">
            <a:extLst>
              <a:ext uri="{FF2B5EF4-FFF2-40B4-BE49-F238E27FC236}">
                <a16:creationId xmlns:a16="http://schemas.microsoft.com/office/drawing/2014/main" id="{E00A6736-5E7D-ADF2-9805-0D726BB18B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9D18272-A2B3-E300-3D10-22177380B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FF67D-0AE5-46CA-AF2F-401C02443E44}" type="slidenum">
              <a:rPr lang="en-GB" smtClean="0"/>
              <a:t>‹#›</a:t>
            </a:fld>
            <a:endParaRPr lang="en-GB"/>
          </a:p>
        </p:txBody>
      </p:sp>
    </p:spTree>
    <p:extLst>
      <p:ext uri="{BB962C8B-B14F-4D97-AF65-F5344CB8AC3E}">
        <p14:creationId xmlns:p14="http://schemas.microsoft.com/office/powerpoint/2010/main" val="2638212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F49C4-F965-4FAF-93F8-A4D75ECF6B2C}" type="datetimeFigureOut">
              <a:rPr lang="en-GB" smtClean="0"/>
              <a:t>05/10/2026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9076B-19D0-40DD-9EB1-2CDE456B76AF}" type="slidenum">
              <a:rPr lang="en-GB" smtClean="0"/>
              <a:t>‹#›</a:t>
            </a:fld>
            <a:endParaRPr lang="en-GB"/>
          </a:p>
        </p:txBody>
      </p:sp>
    </p:spTree>
    <p:extLst>
      <p:ext uri="{BB962C8B-B14F-4D97-AF65-F5344CB8AC3E}">
        <p14:creationId xmlns:p14="http://schemas.microsoft.com/office/powerpoint/2010/main" val="38908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en-GB"/>
          </a:p>
        </p:txBody>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A499076B-19D0-40DD-9EB1-2CDE456B76AF}" type="slidenum">
              <a:rPr lang="en-GB" smtClean="0"/>
              <a:t>4</a:t>
            </a:fld>
            <a:endParaRPr lang="en-GB"/>
          </a:p>
        </p:txBody>
      </p:sp>
    </p:spTree>
    <p:extLst>
      <p:ext uri="{BB962C8B-B14F-4D97-AF65-F5344CB8AC3E}">
        <p14:creationId xmlns:p14="http://schemas.microsoft.com/office/powerpoint/2010/main" val="74254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tx1"/>
              </a:solidFill>
              <a:effectLst/>
              <a:latin typeface="+mn-lt"/>
              <a:ea typeface="+mn-ea"/>
              <a:cs typeface="+mn-cs"/>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5</a:t>
            </a:fld>
            <a:endParaRPr lang="en-GB"/>
          </a:p>
        </p:txBody>
      </p:sp>
    </p:spTree>
    <p:extLst>
      <p:ext uri="{BB962C8B-B14F-4D97-AF65-F5344CB8AC3E}">
        <p14:creationId xmlns:p14="http://schemas.microsoft.com/office/powerpoint/2010/main" val="408979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noProof="0" dirty="0">
              <a:latin typeface="+mn-lt"/>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6</a:t>
            </a:fld>
            <a:endParaRPr lang="en-GB"/>
          </a:p>
        </p:txBody>
      </p:sp>
    </p:spTree>
    <p:extLst>
      <p:ext uri="{BB962C8B-B14F-4D97-AF65-F5344CB8AC3E}">
        <p14:creationId xmlns:p14="http://schemas.microsoft.com/office/powerpoint/2010/main" val="241701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7</a:t>
            </a:fld>
            <a:endParaRPr lang="en-GB"/>
          </a:p>
        </p:txBody>
      </p:sp>
    </p:spTree>
    <p:extLst>
      <p:ext uri="{BB962C8B-B14F-4D97-AF65-F5344CB8AC3E}">
        <p14:creationId xmlns:p14="http://schemas.microsoft.com/office/powerpoint/2010/main" val="2706275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8</a:t>
            </a:fld>
            <a:endParaRPr lang="en-GB"/>
          </a:p>
        </p:txBody>
      </p:sp>
    </p:spTree>
    <p:extLst>
      <p:ext uri="{BB962C8B-B14F-4D97-AF65-F5344CB8AC3E}">
        <p14:creationId xmlns:p14="http://schemas.microsoft.com/office/powerpoint/2010/main" val="3709595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9</a:t>
            </a:fld>
            <a:endParaRPr lang="en-GB"/>
          </a:p>
        </p:txBody>
      </p:sp>
    </p:spTree>
    <p:extLst>
      <p:ext uri="{BB962C8B-B14F-4D97-AF65-F5344CB8AC3E}">
        <p14:creationId xmlns:p14="http://schemas.microsoft.com/office/powerpoint/2010/main" val="329771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10</a:t>
            </a:fld>
            <a:endParaRPr lang="en-GB"/>
          </a:p>
        </p:txBody>
      </p:sp>
    </p:spTree>
    <p:extLst>
      <p:ext uri="{BB962C8B-B14F-4D97-AF65-F5344CB8AC3E}">
        <p14:creationId xmlns:p14="http://schemas.microsoft.com/office/powerpoint/2010/main" val="177951988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slideMaster" Target="../slideMasters/slideMaster1.xml"/><Relationship Id="rId6" Type="http://schemas.openxmlformats.org/officeDocument/2006/relationships/image" Target="../media/image31.svg"/><Relationship Id="rId5" Type="http://schemas.openxmlformats.org/officeDocument/2006/relationships/image" Target="../media/image30.svg"/><Relationship Id="rId10" Type="http://schemas.openxmlformats.org/officeDocument/2006/relationships/image" Target="../media/image35.png"/><Relationship Id="rId4" Type="http://schemas.openxmlformats.org/officeDocument/2006/relationships/image" Target="../media/image29.svg"/><Relationship Id="rId9" Type="http://schemas.openxmlformats.org/officeDocument/2006/relationships/image" Target="../media/image34.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2.png"/><Relationship Id="rId7" Type="http://schemas.openxmlformats.org/officeDocument/2006/relationships/image" Target="../media/image38.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37.svg"/><Relationship Id="rId5" Type="http://schemas.openxmlformats.org/officeDocument/2006/relationships/image" Target="../media/image35.png"/><Relationship Id="rId10" Type="http://schemas.openxmlformats.org/officeDocument/2006/relationships/image" Target="../media/image41.svg"/><Relationship Id="rId4" Type="http://schemas.openxmlformats.org/officeDocument/2006/relationships/image" Target="../media/image34.png"/><Relationship Id="rId9" Type="http://schemas.openxmlformats.org/officeDocument/2006/relationships/image" Target="../media/image40.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2.png"/><Relationship Id="rId7" Type="http://schemas.openxmlformats.org/officeDocument/2006/relationships/image" Target="../media/image38.svg"/><Relationship Id="rId2" Type="http://schemas.openxmlformats.org/officeDocument/2006/relationships/image" Target="../media/image42.png"/><Relationship Id="rId1" Type="http://schemas.openxmlformats.org/officeDocument/2006/relationships/slideMaster" Target="../slideMasters/slideMaster1.xml"/><Relationship Id="rId6" Type="http://schemas.openxmlformats.org/officeDocument/2006/relationships/image" Target="../media/image37.svg"/><Relationship Id="rId5" Type="http://schemas.openxmlformats.org/officeDocument/2006/relationships/image" Target="../media/image35.png"/><Relationship Id="rId10" Type="http://schemas.openxmlformats.org/officeDocument/2006/relationships/image" Target="../media/image41.svg"/><Relationship Id="rId4" Type="http://schemas.openxmlformats.org/officeDocument/2006/relationships/image" Target="../media/image34.png"/><Relationship Id="rId9" Type="http://schemas.openxmlformats.org/officeDocument/2006/relationships/image" Target="../media/image40.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FDDF5-B237-CE4B-7D16-B0B2142030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93"/>
          <a:stretch/>
        </p:blipFill>
        <p:spPr>
          <a:xfrm>
            <a:off x="0" y="0"/>
            <a:ext cx="10507286" cy="2034073"/>
          </a:xfrm>
          <a:prstGeom prst="rect">
            <a:avLst/>
          </a:prstGeom>
        </p:spPr>
      </p:pic>
      <p:pic>
        <p:nvPicPr>
          <p:cNvPr id="26" name="Picture 25">
            <a:extLst>
              <a:ext uri="{FF2B5EF4-FFF2-40B4-BE49-F238E27FC236}">
                <a16:creationId xmlns:a16="http://schemas.microsoft.com/office/drawing/2014/main" id="{B07DE6C5-A201-2CEF-AA82-A4AB8C2EBC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96581" y="4581426"/>
            <a:ext cx="898232" cy="1425765"/>
          </a:xfrm>
          <a:prstGeom prst="rect">
            <a:avLst/>
          </a:prstGeom>
        </p:spPr>
      </p:pic>
      <p:pic>
        <p:nvPicPr>
          <p:cNvPr id="24" name="Picture 23">
            <a:extLst>
              <a:ext uri="{FF2B5EF4-FFF2-40B4-BE49-F238E27FC236}">
                <a16:creationId xmlns:a16="http://schemas.microsoft.com/office/drawing/2014/main" id="{A9EF312A-F7B8-A8BB-28A8-4E230FCC917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99394" y="3576098"/>
            <a:ext cx="1493500" cy="2493785"/>
          </a:xfrm>
          <a:prstGeom prst="rect">
            <a:avLst/>
          </a:prstGeom>
        </p:spPr>
      </p:pic>
      <p:sp>
        <p:nvSpPr>
          <p:cNvPr id="2" name="Title 1">
            <a:extLst>
              <a:ext uri="{FF2B5EF4-FFF2-40B4-BE49-F238E27FC236}">
                <a16:creationId xmlns:a16="http://schemas.microsoft.com/office/drawing/2014/main" id="{FC2D91F8-DAA8-40F1-B034-48FBF14CACBA}"/>
              </a:ext>
            </a:extLst>
          </p:cNvPr>
          <p:cNvSpPr>
            <a:spLocks noGrp="1"/>
          </p:cNvSpPr>
          <p:nvPr>
            <p:ph type="ctrTitle" hasCustomPrompt="1"/>
          </p:nvPr>
        </p:nvSpPr>
        <p:spPr>
          <a:xfrm>
            <a:off x="4441371" y="1041400"/>
            <a:ext cx="7389845" cy="1066800"/>
          </a:xfrm>
        </p:spPr>
        <p:txBody>
          <a:bodyPr anchor="ctr">
            <a:normAutofit/>
          </a:bodyPr>
          <a:lstStyle>
            <a:lvl1pPr algn="ctr">
              <a:lnSpc>
                <a:spcPct val="100000"/>
              </a:lnSpc>
              <a:defRPr sz="3600">
                <a:solidFill>
                  <a:schemeClr val="bg2"/>
                </a:solidFill>
              </a:defRPr>
            </a:lvl1pPr>
          </a:lstStyle>
          <a:p>
            <a:r>
              <a:rPr lang="el-GR" dirty="0"/>
              <a:t>&lt;</a:t>
            </a:r>
            <a:r>
              <a:rPr lang="en-GB" dirty="0"/>
              <a:t>Presentation Title&gt;</a:t>
            </a:r>
          </a:p>
        </p:txBody>
      </p:sp>
      <p:sp>
        <p:nvSpPr>
          <p:cNvPr id="3" name="Subtitle 2">
            <a:extLst>
              <a:ext uri="{FF2B5EF4-FFF2-40B4-BE49-F238E27FC236}">
                <a16:creationId xmlns:a16="http://schemas.microsoft.com/office/drawing/2014/main" id="{EF6B0AA9-38B1-EC6E-88E2-7C292988CB55}"/>
              </a:ext>
            </a:extLst>
          </p:cNvPr>
          <p:cNvSpPr>
            <a:spLocks noGrp="1"/>
          </p:cNvSpPr>
          <p:nvPr>
            <p:ph type="subTitle" idx="1" hasCustomPrompt="1"/>
          </p:nvPr>
        </p:nvSpPr>
        <p:spPr>
          <a:xfrm>
            <a:off x="4441371" y="2233811"/>
            <a:ext cx="7389844" cy="452066"/>
          </a:xfrm>
        </p:spPr>
        <p:txBody>
          <a:bodyPr anchor="ctr">
            <a:noAutofit/>
          </a:bodyPr>
          <a:lstStyle>
            <a:lvl1pPr marL="0" indent="0" algn="ctr">
              <a:lnSpc>
                <a:spcPct val="100000"/>
              </a:lnSpc>
              <a:buNone/>
              <a:defRPr sz="2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pic>
        <p:nvPicPr>
          <p:cNvPr id="8" name="Picture 7">
            <a:extLst>
              <a:ext uri="{FF2B5EF4-FFF2-40B4-BE49-F238E27FC236}">
                <a16:creationId xmlns:a16="http://schemas.microsoft.com/office/drawing/2014/main" id="{DF2EC292-2221-27A8-A69C-5FDF42E7220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25499" y="1100968"/>
            <a:ext cx="3303555" cy="4240764"/>
          </a:xfrm>
          <a:prstGeom prst="rect">
            <a:avLst/>
          </a:prstGeom>
        </p:spPr>
      </p:pic>
      <p:pic>
        <p:nvPicPr>
          <p:cNvPr id="16" name="Picture 15">
            <a:extLst>
              <a:ext uri="{FF2B5EF4-FFF2-40B4-BE49-F238E27FC236}">
                <a16:creationId xmlns:a16="http://schemas.microsoft.com/office/drawing/2014/main" id="{E18E7C17-F640-4611-36A3-18BBFE501617}"/>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5791933"/>
            <a:ext cx="12192000" cy="1066800"/>
          </a:xfrm>
          <a:prstGeom prst="rect">
            <a:avLst/>
          </a:prstGeom>
        </p:spPr>
      </p:pic>
      <p:pic>
        <p:nvPicPr>
          <p:cNvPr id="20" name="Picture 19">
            <a:extLst>
              <a:ext uri="{FF2B5EF4-FFF2-40B4-BE49-F238E27FC236}">
                <a16:creationId xmlns:a16="http://schemas.microsoft.com/office/drawing/2014/main" id="{6AEA790D-1C50-40D7-0B40-B56C02FE320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17136" y="6004364"/>
            <a:ext cx="1595535" cy="355466"/>
          </a:xfrm>
          <a:prstGeom prst="rect">
            <a:avLst/>
          </a:prstGeom>
        </p:spPr>
      </p:pic>
      <p:pic>
        <p:nvPicPr>
          <p:cNvPr id="22" name="Picture 21">
            <a:extLst>
              <a:ext uri="{FF2B5EF4-FFF2-40B4-BE49-F238E27FC236}">
                <a16:creationId xmlns:a16="http://schemas.microsoft.com/office/drawing/2014/main" id="{50E4F0A0-F14B-8CAD-A368-8588A45252EB}"/>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6861675" y="4338327"/>
            <a:ext cx="1201273" cy="1751857"/>
          </a:xfrm>
          <a:prstGeom prst="rect">
            <a:avLst/>
          </a:prstGeom>
        </p:spPr>
      </p:pic>
      <p:pic>
        <p:nvPicPr>
          <p:cNvPr id="35" name="Picture 34">
            <a:extLst>
              <a:ext uri="{FF2B5EF4-FFF2-40B4-BE49-F238E27FC236}">
                <a16:creationId xmlns:a16="http://schemas.microsoft.com/office/drawing/2014/main" id="{4D66FE62-430B-F871-00D1-09917FACF21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047912" y="2899284"/>
            <a:ext cx="151976" cy="270179"/>
          </a:xfrm>
          <a:prstGeom prst="rect">
            <a:avLst/>
          </a:prstGeom>
        </p:spPr>
      </p:pic>
      <p:pic>
        <p:nvPicPr>
          <p:cNvPr id="37" name="Picture 36">
            <a:extLst>
              <a:ext uri="{FF2B5EF4-FFF2-40B4-BE49-F238E27FC236}">
                <a16:creationId xmlns:a16="http://schemas.microsoft.com/office/drawing/2014/main" id="{DA36C6B1-3DAE-EDEA-D53D-FF41885BE7DC}"/>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5534212" y="5429662"/>
            <a:ext cx="150081" cy="266811"/>
          </a:xfrm>
          <a:prstGeom prst="rect">
            <a:avLst/>
          </a:prstGeom>
        </p:spPr>
      </p:pic>
      <p:pic>
        <p:nvPicPr>
          <p:cNvPr id="39" name="Picture 38">
            <a:extLst>
              <a:ext uri="{FF2B5EF4-FFF2-40B4-BE49-F238E27FC236}">
                <a16:creationId xmlns:a16="http://schemas.microsoft.com/office/drawing/2014/main" id="{C0E1C90F-7B88-8258-0B54-81BA925A21E8}"/>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1571075" y="4673384"/>
            <a:ext cx="130944" cy="134301"/>
          </a:xfrm>
          <a:prstGeom prst="rect">
            <a:avLst/>
          </a:prstGeom>
        </p:spPr>
      </p:pic>
      <p:pic>
        <p:nvPicPr>
          <p:cNvPr id="41" name="Picture 40">
            <a:extLst>
              <a:ext uri="{FF2B5EF4-FFF2-40B4-BE49-F238E27FC236}">
                <a16:creationId xmlns:a16="http://schemas.microsoft.com/office/drawing/2014/main" id="{C072B0C2-9A8B-BFD5-0DC3-E9E1CF8B1DC6}"/>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047047" y="3786441"/>
            <a:ext cx="188263" cy="303650"/>
          </a:xfrm>
          <a:prstGeom prst="rect">
            <a:avLst/>
          </a:prstGeom>
        </p:spPr>
      </p:pic>
      <p:pic>
        <p:nvPicPr>
          <p:cNvPr id="42" name="Picture 41">
            <a:extLst>
              <a:ext uri="{FF2B5EF4-FFF2-40B4-BE49-F238E27FC236}">
                <a16:creationId xmlns:a16="http://schemas.microsoft.com/office/drawing/2014/main" id="{C21A2892-3016-5D1E-FA27-7C401D097AE6}"/>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0942365" y="3561806"/>
            <a:ext cx="83079" cy="147697"/>
          </a:xfrm>
          <a:prstGeom prst="rect">
            <a:avLst/>
          </a:prstGeom>
        </p:spPr>
      </p:pic>
      <p:sp>
        <p:nvSpPr>
          <p:cNvPr id="9" name="Text Placeholder 8">
            <a:extLst>
              <a:ext uri="{FF2B5EF4-FFF2-40B4-BE49-F238E27FC236}">
                <a16:creationId xmlns:a16="http://schemas.microsoft.com/office/drawing/2014/main" id="{6C1A3A99-E706-61A5-4E05-D2DC7DF48D24}"/>
              </a:ext>
            </a:extLst>
          </p:cNvPr>
          <p:cNvSpPr>
            <a:spLocks noGrp="1"/>
          </p:cNvSpPr>
          <p:nvPr>
            <p:ph type="body" sz="quarter" idx="12" hasCustomPrompt="1"/>
          </p:nvPr>
        </p:nvSpPr>
        <p:spPr>
          <a:xfrm>
            <a:off x="8341567" y="2812781"/>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&lt;Location&gt; | DD/MM/YYYY</a:t>
            </a:r>
          </a:p>
        </p:txBody>
      </p:sp>
      <p:sp>
        <p:nvSpPr>
          <p:cNvPr id="11" name="Text Placeholder 8">
            <a:extLst>
              <a:ext uri="{FF2B5EF4-FFF2-40B4-BE49-F238E27FC236}">
                <a16:creationId xmlns:a16="http://schemas.microsoft.com/office/drawing/2014/main" id="{079746A6-2A8D-6543-218F-B15BA6F7427A}"/>
              </a:ext>
            </a:extLst>
          </p:cNvPr>
          <p:cNvSpPr>
            <a:spLocks noGrp="1"/>
          </p:cNvSpPr>
          <p:nvPr>
            <p:ph type="body" sz="quarter" idx="13" hasCustomPrompt="1"/>
          </p:nvPr>
        </p:nvSpPr>
        <p:spPr>
          <a:xfrm>
            <a:off x="4441371" y="2812695"/>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&lt;Meeting Name&gt;</a:t>
            </a:r>
          </a:p>
        </p:txBody>
      </p:sp>
    </p:spTree>
    <p:extLst>
      <p:ext uri="{BB962C8B-B14F-4D97-AF65-F5344CB8AC3E}">
        <p14:creationId xmlns:p14="http://schemas.microsoft.com/office/powerpoint/2010/main" val="407770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E2A286D-6F79-6A42-623F-FA43FDA342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12015" y="0"/>
            <a:ext cx="4479985" cy="6858000"/>
          </a:xfrm>
          <a:prstGeom prst="rect">
            <a:avLst/>
          </a:prstGeom>
        </p:spPr>
      </p:pic>
      <p:sp>
        <p:nvSpPr>
          <p:cNvPr id="3" name="Content Placeholder 2">
            <a:extLst>
              <a:ext uri="{FF2B5EF4-FFF2-40B4-BE49-F238E27FC236}">
                <a16:creationId xmlns:a16="http://schemas.microsoft.com/office/drawing/2014/main" id="{F76C768C-6453-EC21-F2FC-9C57829BC6F4}"/>
              </a:ext>
            </a:extLst>
          </p:cNvPr>
          <p:cNvSpPr>
            <a:spLocks noGrp="1"/>
          </p:cNvSpPr>
          <p:nvPr>
            <p:ph idx="1" hasCustomPrompt="1"/>
          </p:nvPr>
        </p:nvSpPr>
        <p:spPr>
          <a:xfrm>
            <a:off x="830425" y="1181819"/>
            <a:ext cx="6621936" cy="4933385"/>
          </a:xfrm>
        </p:spPr>
        <p:txBody>
          <a:bodyPr>
            <a:normAutofit/>
          </a:bodyPr>
          <a:lstStyle>
            <a:lvl1pPr marL="514350" indent="-514350">
              <a:lnSpc>
                <a:spcPct val="114000"/>
              </a:lnSpc>
              <a:spcBef>
                <a:spcPts val="600"/>
              </a:spcBef>
              <a:spcAft>
                <a:spcPts val="1200"/>
              </a:spcAft>
              <a:buFont typeface="Arial" panose="020B0604020202020204" pitchFamily="34" charset="0"/>
              <a:buAutoNum type="arabicPeriod"/>
              <a:defRPr sz="2600">
                <a:solidFill>
                  <a:schemeClr val="accent1"/>
                </a:solidFill>
              </a:defRPr>
            </a:lvl1pPr>
            <a:lvl2pPr marL="457200" indent="0">
              <a:lnSpc>
                <a:spcPct val="100000"/>
              </a:lnSpc>
              <a:spcBef>
                <a:spcPts val="300"/>
              </a:spcBef>
              <a:spcAft>
                <a:spcPts val="300"/>
              </a:spcAft>
              <a:buNone/>
              <a:defRPr/>
            </a:lvl2pPr>
            <a:lvl3pPr marL="914400" indent="0">
              <a:lnSpc>
                <a:spcPct val="100000"/>
              </a:lnSpc>
              <a:spcBef>
                <a:spcPts val="300"/>
              </a:spcBef>
              <a:spcAft>
                <a:spcPts val="300"/>
              </a:spcAft>
              <a:buNone/>
              <a:defRPr/>
            </a:lvl3pPr>
            <a:lvl4pPr marL="1371600" indent="0">
              <a:lnSpc>
                <a:spcPct val="100000"/>
              </a:lnSpc>
              <a:spcBef>
                <a:spcPts val="300"/>
              </a:spcBef>
              <a:spcAft>
                <a:spcPts val="300"/>
              </a:spcAft>
              <a:buNone/>
              <a:defRPr/>
            </a:lvl4pPr>
            <a:lvl5pPr marL="1828800" indent="0">
              <a:lnSpc>
                <a:spcPct val="100000"/>
              </a:lnSpc>
              <a:spcBef>
                <a:spcPts val="300"/>
              </a:spcBef>
              <a:spcAft>
                <a:spcPts val="300"/>
              </a:spcAft>
              <a:buNone/>
              <a:defRPr/>
            </a:lvl5pPr>
          </a:lstStyle>
          <a:p>
            <a:pPr lvl="0"/>
            <a:r>
              <a:rPr lang="en-US" dirty="0"/>
              <a:t>…</a:t>
            </a:r>
          </a:p>
          <a:p>
            <a:pPr lvl="0"/>
            <a:r>
              <a:rPr lang="en-US" dirty="0"/>
              <a:t>...</a:t>
            </a:r>
          </a:p>
          <a:p>
            <a:pPr lvl="0"/>
            <a:r>
              <a:rPr lang="en-US" dirty="0"/>
              <a:t>…</a:t>
            </a:r>
          </a:p>
        </p:txBody>
      </p:sp>
      <p:sp>
        <p:nvSpPr>
          <p:cNvPr id="20" name="Title 1">
            <a:extLst>
              <a:ext uri="{FF2B5EF4-FFF2-40B4-BE49-F238E27FC236}">
                <a16:creationId xmlns:a16="http://schemas.microsoft.com/office/drawing/2014/main" id="{76DEA4DF-EB46-54B8-FC0D-53B47FC55573}"/>
              </a:ext>
            </a:extLst>
          </p:cNvPr>
          <p:cNvSpPr>
            <a:spLocks noGrp="1"/>
          </p:cNvSpPr>
          <p:nvPr>
            <p:ph type="title" hasCustomPrompt="1"/>
          </p:nvPr>
        </p:nvSpPr>
        <p:spPr>
          <a:xfrm>
            <a:off x="830424" y="435525"/>
            <a:ext cx="6621936" cy="675457"/>
          </a:xfrm>
        </p:spPr>
        <p:txBody>
          <a:bodyPr>
            <a:noAutofit/>
          </a:bodyPr>
          <a:lstStyle>
            <a:lvl1pPr algn="l">
              <a:lnSpc>
                <a:spcPct val="100000"/>
              </a:lnSpc>
              <a:defRPr sz="3600">
                <a:solidFill>
                  <a:schemeClr val="accent2"/>
                </a:solidFill>
                <a:latin typeface="+mj-lt"/>
              </a:defRPr>
            </a:lvl1pPr>
          </a:lstStyle>
          <a:p>
            <a:r>
              <a:rPr lang="en-US" dirty="0"/>
              <a:t>Presentation Overview</a:t>
            </a:r>
            <a:endParaRPr lang="en-GB" dirty="0"/>
          </a:p>
        </p:txBody>
      </p:sp>
      <p:pic>
        <p:nvPicPr>
          <p:cNvPr id="26" name="Picture 25">
            <a:extLst>
              <a:ext uri="{FF2B5EF4-FFF2-40B4-BE49-F238E27FC236}">
                <a16:creationId xmlns:a16="http://schemas.microsoft.com/office/drawing/2014/main" id="{DEC04240-68B2-4526-2276-B48A332F13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36586" y="4996613"/>
            <a:ext cx="775827" cy="977112"/>
          </a:xfrm>
          <a:prstGeom prst="rect">
            <a:avLst/>
          </a:prstGeom>
        </p:spPr>
      </p:pic>
      <p:sp>
        <p:nvSpPr>
          <p:cNvPr id="4" name="Slide Number Placeholder 5">
            <a:extLst>
              <a:ext uri="{FF2B5EF4-FFF2-40B4-BE49-F238E27FC236}">
                <a16:creationId xmlns:a16="http://schemas.microsoft.com/office/drawing/2014/main" id="{324E35DB-81B9-2A88-9B67-DE47278A02B2}"/>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156055C6-F503-FFC0-64C5-78B7A0CD49B0}"/>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19872008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Slide v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30BE1A-D2CB-B70A-A41C-60F5BD12807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26382"/>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lstStyle>
            <a:lvl1pPr>
              <a:lnSpc>
                <a:spcPct val="100000"/>
              </a:lnSpc>
              <a:defRPr>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sp>
        <p:nvSpPr>
          <p:cNvPr id="14" name="Slide Number Placeholder 5">
            <a:extLst>
              <a:ext uri="{FF2B5EF4-FFF2-40B4-BE49-F238E27FC236}">
                <a16:creationId xmlns:a16="http://schemas.microsoft.com/office/drawing/2014/main" id="{085E9678-2A72-5128-3DA5-F495FFC90A0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5" name="Date Placeholder 3">
            <a:extLst>
              <a:ext uri="{FF2B5EF4-FFF2-40B4-BE49-F238E27FC236}">
                <a16:creationId xmlns:a16="http://schemas.microsoft.com/office/drawing/2014/main" id="{C376B2FD-8156-2450-4F4F-50F491534601}"/>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57075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Slide v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3A857F-C251-0C83-6931-FA6B3D059A1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694484"/>
            <a:ext cx="12192000" cy="4163516"/>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4592" y="200527"/>
            <a:ext cx="764182" cy="962446"/>
          </a:xfrm>
          <a:prstGeom prst="rect">
            <a:avLst/>
          </a:prstGeom>
        </p:spPr>
      </p:pic>
      <p:sp>
        <p:nvSpPr>
          <p:cNvPr id="13" name="Slide Number Placeholder 5">
            <a:extLst>
              <a:ext uri="{FF2B5EF4-FFF2-40B4-BE49-F238E27FC236}">
                <a16:creationId xmlns:a16="http://schemas.microsoft.com/office/drawing/2014/main" id="{01D8492D-F988-3D86-ECF6-5F6527E0149D}"/>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C615F69-8799-A34A-4113-DD09E6C61322}"/>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277974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
        <p:nvSpPr>
          <p:cNvPr id="6" name="Content Placeholder 2">
            <a:extLst>
              <a:ext uri="{FF2B5EF4-FFF2-40B4-BE49-F238E27FC236}">
                <a16:creationId xmlns:a16="http://schemas.microsoft.com/office/drawing/2014/main" id="{7095BF23-2136-BA9A-98F2-19D72B5414A0}"/>
              </a:ext>
            </a:extLst>
          </p:cNvPr>
          <p:cNvSpPr>
            <a:spLocks noGrp="1"/>
          </p:cNvSpPr>
          <p:nvPr>
            <p:ph idx="1"/>
          </p:nvPr>
        </p:nvSpPr>
        <p:spPr>
          <a:xfrm>
            <a:off x="2139350" y="1162973"/>
            <a:ext cx="9214449" cy="4918650"/>
          </a:xfrm>
        </p:spPr>
        <p:txBody>
          <a:bodyPr/>
          <a:lstStyle>
            <a:lvl1pPr marL="228600" indent="-288000">
              <a:lnSpc>
                <a:spcPct val="100000"/>
              </a:lnSpc>
              <a:spcBef>
                <a:spcPts val="300"/>
              </a:spcBef>
              <a:spcAft>
                <a:spcPts val="300"/>
              </a:spcAft>
              <a:buFontTx/>
              <a:buBlip>
                <a:blip r:embed="rId4"/>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832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583873B-6D25-EBDA-0C43-0BC515615DE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flipV="1">
            <a:off x="-1" y="-2"/>
            <a:ext cx="12192000" cy="3861763"/>
          </a:xfrm>
          <a:prstGeom prst="rect">
            <a:avLst/>
          </a:prstGeom>
        </p:spPr>
      </p:pic>
      <p:pic>
        <p:nvPicPr>
          <p:cNvPr id="10" name="Picture 9">
            <a:extLst>
              <a:ext uri="{FF2B5EF4-FFF2-40B4-BE49-F238E27FC236}">
                <a16:creationId xmlns:a16="http://schemas.microsoft.com/office/drawing/2014/main" id="{F65159FD-7264-8F64-B76D-F8D366E7935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5791200"/>
            <a:ext cx="12192000" cy="1066800"/>
          </a:xfrm>
          <a:prstGeom prst="rect">
            <a:avLst/>
          </a:prstGeom>
        </p:spPr>
      </p:pic>
      <p:sp>
        <p:nvSpPr>
          <p:cNvPr id="2" name="Title 1">
            <a:extLst>
              <a:ext uri="{FF2B5EF4-FFF2-40B4-BE49-F238E27FC236}">
                <a16:creationId xmlns:a16="http://schemas.microsoft.com/office/drawing/2014/main" id="{9858D929-D609-5E72-C83B-06DE5BA21529}"/>
              </a:ext>
            </a:extLst>
          </p:cNvPr>
          <p:cNvSpPr>
            <a:spLocks noGrp="1"/>
          </p:cNvSpPr>
          <p:nvPr>
            <p:ph type="title" hasCustomPrompt="1"/>
          </p:nvPr>
        </p:nvSpPr>
        <p:spPr>
          <a:xfrm>
            <a:off x="838200" y="1985783"/>
            <a:ext cx="10515600" cy="1443217"/>
          </a:xfrm>
        </p:spPr>
        <p:txBody>
          <a:bodyPr anchor="ctr">
            <a:normAutofit/>
          </a:bodyPr>
          <a:lstStyle>
            <a:lvl1pPr algn="ctr">
              <a:lnSpc>
                <a:spcPct val="100000"/>
              </a:lnSpc>
              <a:spcBef>
                <a:spcPts val="300"/>
              </a:spcBef>
              <a:spcAft>
                <a:spcPts val="300"/>
              </a:spcAft>
              <a:defRPr sz="4400">
                <a:solidFill>
                  <a:schemeClr val="accent2"/>
                </a:solidFill>
              </a:defRPr>
            </a:lvl1pPr>
          </a:lstStyle>
          <a:p>
            <a:r>
              <a:rPr lang="en-US" dirty="0"/>
              <a:t>&lt;Section Title&gt;</a:t>
            </a:r>
            <a:endParaRPr lang="en-GB" dirty="0"/>
          </a:p>
        </p:txBody>
      </p:sp>
      <p:pic>
        <p:nvPicPr>
          <p:cNvPr id="14" name="Picture 13">
            <a:extLst>
              <a:ext uri="{FF2B5EF4-FFF2-40B4-BE49-F238E27FC236}">
                <a16:creationId xmlns:a16="http://schemas.microsoft.com/office/drawing/2014/main" id="{F2A05515-A045-E27D-1B66-9646347DF32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10963" y="3329500"/>
            <a:ext cx="1512003" cy="2890323"/>
          </a:xfrm>
          <a:prstGeom prst="rect">
            <a:avLst/>
          </a:prstGeom>
        </p:spPr>
      </p:pic>
      <p:pic>
        <p:nvPicPr>
          <p:cNvPr id="15" name="Picture 14">
            <a:extLst>
              <a:ext uri="{FF2B5EF4-FFF2-40B4-BE49-F238E27FC236}">
                <a16:creationId xmlns:a16="http://schemas.microsoft.com/office/drawing/2014/main" id="{C81C5953-159E-E76E-C4F4-F1FC823B0D8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74814" y="609437"/>
            <a:ext cx="868455" cy="1093772"/>
          </a:xfrm>
          <a:prstGeom prst="rect">
            <a:avLst/>
          </a:prstGeom>
        </p:spPr>
      </p:pic>
      <p:sp>
        <p:nvSpPr>
          <p:cNvPr id="21" name="Text Placeholder 2">
            <a:extLst>
              <a:ext uri="{FF2B5EF4-FFF2-40B4-BE49-F238E27FC236}">
                <a16:creationId xmlns:a16="http://schemas.microsoft.com/office/drawing/2014/main" id="{3EF83B9D-4A3A-718B-BADA-82FDCFBDCE48}"/>
              </a:ext>
            </a:extLst>
          </p:cNvPr>
          <p:cNvSpPr>
            <a:spLocks noGrp="1"/>
          </p:cNvSpPr>
          <p:nvPr>
            <p:ph type="body" idx="1" hasCustomPrompt="1"/>
          </p:nvPr>
        </p:nvSpPr>
        <p:spPr>
          <a:xfrm>
            <a:off x="838200" y="3478723"/>
            <a:ext cx="10515600" cy="558799"/>
          </a:xfrm>
        </p:spPr>
        <p:txBody>
          <a:bodyPr anchor="ctr"/>
          <a:lstStyle>
            <a:lvl1pPr marL="0" indent="0" algn="ctr">
              <a:lnSpc>
                <a:spcPct val="100000"/>
              </a:lnSpc>
              <a:spcBef>
                <a:spcPts val="300"/>
              </a:spcBef>
              <a:spcAft>
                <a:spcPts val="300"/>
              </a:spcAft>
              <a:buNone/>
              <a:defRPr sz="24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&lt;Subtitle&gt;</a:t>
            </a:r>
          </a:p>
        </p:txBody>
      </p:sp>
    </p:spTree>
    <p:extLst>
      <p:ext uri="{BB962C8B-B14F-4D97-AF65-F5344CB8AC3E}">
        <p14:creationId xmlns:p14="http://schemas.microsoft.com/office/powerpoint/2010/main" val="428727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s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E6783B9C-324B-7674-3B3B-58C7F81D328E}"/>
              </a:ext>
            </a:extLst>
          </p:cNvPr>
          <p:cNvSpPr>
            <a:spLocks noGrp="1"/>
          </p:cNvSpPr>
          <p:nvPr>
            <p:ph sz="half" idx="1"/>
          </p:nvPr>
        </p:nvSpPr>
        <p:spPr>
          <a:xfrm>
            <a:off x="838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1E8DFFCB-8C64-4DA5-262C-64A41BDAD283}"/>
              </a:ext>
            </a:extLst>
          </p:cNvPr>
          <p:cNvSpPr>
            <a:spLocks noGrp="1"/>
          </p:cNvSpPr>
          <p:nvPr>
            <p:ph sz="half" idx="2"/>
          </p:nvPr>
        </p:nvSpPr>
        <p:spPr>
          <a:xfrm>
            <a:off x="6172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0EB7986D-52EC-C16C-8404-7E7CBF00A36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439947"/>
          </a:xfrm>
          <a:prstGeom prst="rect">
            <a:avLst/>
          </a:prstGeom>
        </p:spPr>
      </p:pic>
      <p:pic>
        <p:nvPicPr>
          <p:cNvPr id="11" name="Picture 10">
            <a:extLst>
              <a:ext uri="{FF2B5EF4-FFF2-40B4-BE49-F238E27FC236}">
                <a16:creationId xmlns:a16="http://schemas.microsoft.com/office/drawing/2014/main" id="{18D2AA98-A522-E060-B9E9-595992034D5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90809" y="200527"/>
            <a:ext cx="764182" cy="962446"/>
          </a:xfrm>
          <a:prstGeom prst="rect">
            <a:avLst/>
          </a:prstGeom>
        </p:spPr>
      </p:pic>
      <p:sp>
        <p:nvSpPr>
          <p:cNvPr id="13" name="Slide Number Placeholder 5">
            <a:extLst>
              <a:ext uri="{FF2B5EF4-FFF2-40B4-BE49-F238E27FC236}">
                <a16:creationId xmlns:a16="http://schemas.microsoft.com/office/drawing/2014/main" id="{86F6E936-251A-117D-5816-F139466F3F6E}"/>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A3176C0-2820-D155-8A8F-8C1767833B6E}"/>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5630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054E2F-5898-B118-73B0-A19C50E36E8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2D09275-9904-3E0A-BBB9-0C67A6543F6C}"/>
              </a:ext>
            </a:extLst>
          </p:cNvPr>
          <p:cNvSpPr>
            <a:spLocks noGrp="1"/>
          </p:cNvSpPr>
          <p:nvPr>
            <p:ph sz="half" idx="2"/>
          </p:nvPr>
        </p:nvSpPr>
        <p:spPr>
          <a:xfrm>
            <a:off x="838200"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A861146-FDCD-9E26-D7D5-5EFCAE110455}"/>
              </a:ext>
            </a:extLst>
          </p:cNvPr>
          <p:cNvSpPr>
            <a:spLocks noGrp="1"/>
          </p:cNvSpPr>
          <p:nvPr>
            <p:ph type="title"/>
          </p:nvPr>
        </p:nvSpPr>
        <p:spPr>
          <a:xfrm>
            <a:off x="838200" y="365125"/>
            <a:ext cx="10515600" cy="633251"/>
          </a:xfrm>
        </p:spPr>
        <p:txBody>
          <a:bodyPr/>
          <a:lstStyle>
            <a:lvl1pPr>
              <a:lnSpc>
                <a:spcPct val="100000"/>
              </a:lnSpc>
              <a:defRPr>
                <a:solidFill>
                  <a:schemeClr val="accent4"/>
                </a:solidFill>
              </a:defRPr>
            </a:lvl1pPr>
          </a:lstStyle>
          <a:p>
            <a:r>
              <a:rPr lang="en-US" dirty="0"/>
              <a:t>Click to edit Master title style</a:t>
            </a:r>
            <a:endParaRPr lang="en-GB" dirty="0"/>
          </a:p>
        </p:txBody>
      </p:sp>
      <p:sp>
        <p:nvSpPr>
          <p:cNvPr id="9" name="Content Placeholder 3">
            <a:extLst>
              <a:ext uri="{FF2B5EF4-FFF2-40B4-BE49-F238E27FC236}">
                <a16:creationId xmlns:a16="http://schemas.microsoft.com/office/drawing/2014/main" id="{382E5AD0-62BF-0CE0-B9C5-DA1C3DFE9EC9}"/>
              </a:ext>
            </a:extLst>
          </p:cNvPr>
          <p:cNvSpPr>
            <a:spLocks noGrp="1"/>
          </p:cNvSpPr>
          <p:nvPr>
            <p:ph sz="half" idx="13"/>
          </p:nvPr>
        </p:nvSpPr>
        <p:spPr>
          <a:xfrm>
            <a:off x="6852251"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CC51F631-85B7-92C7-8338-0176918331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53800" y="201150"/>
            <a:ext cx="767999" cy="961200"/>
          </a:xfrm>
          <a:prstGeom prst="rect">
            <a:avLst/>
          </a:prstGeom>
        </p:spPr>
      </p:pic>
      <p:sp>
        <p:nvSpPr>
          <p:cNvPr id="12" name="Slide Number Placeholder 5">
            <a:extLst>
              <a:ext uri="{FF2B5EF4-FFF2-40B4-BE49-F238E27FC236}">
                <a16:creationId xmlns:a16="http://schemas.microsoft.com/office/drawing/2014/main" id="{DF5ABEAB-4505-5299-1ECB-A8D880E6C04D}"/>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13" name="Date Placeholder 3">
            <a:extLst>
              <a:ext uri="{FF2B5EF4-FFF2-40B4-BE49-F238E27FC236}">
                <a16:creationId xmlns:a16="http://schemas.microsoft.com/office/drawing/2014/main" id="{EF7D5DBB-270D-09EB-82BA-EFE537CC7956}"/>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123553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pic>
        <p:nvPicPr>
          <p:cNvPr id="9" name="Picture 8">
            <a:extLst>
              <a:ext uri="{FF2B5EF4-FFF2-40B4-BE49-F238E27FC236}">
                <a16:creationId xmlns:a16="http://schemas.microsoft.com/office/drawing/2014/main" id="{E7029D59-EACA-7311-0EEB-B75F8B44EB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pic>
        <p:nvPicPr>
          <p:cNvPr id="10" name="Picture 9">
            <a:extLst>
              <a:ext uri="{FF2B5EF4-FFF2-40B4-BE49-F238E27FC236}">
                <a16:creationId xmlns:a16="http://schemas.microsoft.com/office/drawing/2014/main" id="{2AB16E76-0E02-B756-A42C-85E9BFFE356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626382"/>
          </a:xfrm>
          <a:prstGeom prst="rect">
            <a:avLst/>
          </a:prstGeom>
        </p:spPr>
      </p:pic>
      <p:sp>
        <p:nvSpPr>
          <p:cNvPr id="11" name="Slide Number Placeholder 5">
            <a:extLst>
              <a:ext uri="{FF2B5EF4-FFF2-40B4-BE49-F238E27FC236}">
                <a16:creationId xmlns:a16="http://schemas.microsoft.com/office/drawing/2014/main" id="{BB7B6F22-26E9-C1B9-F389-49A27ECFDCAC}"/>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2" name="Date Placeholder 3">
            <a:extLst>
              <a:ext uri="{FF2B5EF4-FFF2-40B4-BE49-F238E27FC236}">
                <a16:creationId xmlns:a16="http://schemas.microsoft.com/office/drawing/2014/main" id="{5E7B3CCA-F8F6-D808-4093-317C8137008F}"/>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6802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69720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Only slide v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74CEBC-1016-CBA5-0D85-F9E0BBC21C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26382"/>
          </a:xfrm>
          <a:prstGeom prst="rect">
            <a:avLst/>
          </a:prstGeom>
        </p:spPr>
      </p:pic>
      <p:sp>
        <p:nvSpPr>
          <p:cNvPr id="15" name="Slide Number Placeholder 5">
            <a:extLst>
              <a:ext uri="{FF2B5EF4-FFF2-40B4-BE49-F238E27FC236}">
                <a16:creationId xmlns:a16="http://schemas.microsoft.com/office/drawing/2014/main" id="{17885367-D518-7F69-FB98-9141396E08CF}"/>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91DD2FD8-ACF1-9FAC-61F1-28146C9AC8FD}"/>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27913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15C74E-0070-C503-604A-F72ED2B055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5520906" cy="3614468"/>
          </a:xfrm>
          <a:prstGeom prst="rect">
            <a:avLst/>
          </a:prstGeom>
        </p:spPr>
      </p:pic>
      <p:sp>
        <p:nvSpPr>
          <p:cNvPr id="2" name="Title 1">
            <a:extLst>
              <a:ext uri="{FF2B5EF4-FFF2-40B4-BE49-F238E27FC236}">
                <a16:creationId xmlns:a16="http://schemas.microsoft.com/office/drawing/2014/main" id="{58BA6152-A7F2-9579-5141-EDD7506E8356}"/>
              </a:ext>
            </a:extLst>
          </p:cNvPr>
          <p:cNvSpPr>
            <a:spLocks noGrp="1"/>
          </p:cNvSpPr>
          <p:nvPr>
            <p:ph type="title" hasCustomPrompt="1"/>
          </p:nvPr>
        </p:nvSpPr>
        <p:spPr>
          <a:xfrm>
            <a:off x="839788" y="457200"/>
            <a:ext cx="3932237" cy="1112838"/>
          </a:xfrm>
        </p:spPr>
        <p:txBody>
          <a:bodyPr anchor="ctr">
            <a:normAutofit/>
          </a:bodyPr>
          <a:lstStyle>
            <a:lvl1pPr>
              <a:lnSpc>
                <a:spcPct val="100000"/>
              </a:lnSpc>
              <a:spcBef>
                <a:spcPts val="300"/>
              </a:spcBef>
              <a:spcAft>
                <a:spcPts val="300"/>
              </a:spcAft>
              <a:defRPr sz="3000">
                <a:solidFill>
                  <a:schemeClr val="accent2"/>
                </a:solidFill>
              </a:defRPr>
            </a:lvl1pPr>
          </a:lstStyle>
          <a:p>
            <a:r>
              <a:rPr lang="en-US" dirty="0"/>
              <a:t>Presentation slide title</a:t>
            </a:r>
            <a:endParaRPr lang="en-GB" dirty="0"/>
          </a:p>
        </p:txBody>
      </p:sp>
      <p:sp>
        <p:nvSpPr>
          <p:cNvPr id="3" name="Picture Placeholder 2">
            <a:extLst>
              <a:ext uri="{FF2B5EF4-FFF2-40B4-BE49-F238E27FC236}">
                <a16:creationId xmlns:a16="http://schemas.microsoft.com/office/drawing/2014/main" id="{2D676AEB-FF16-3D3F-408B-63A1251E859F}"/>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BAB14A-DB05-4D23-5644-BA3B5F7B0C60}"/>
              </a:ext>
            </a:extLst>
          </p:cNvPr>
          <p:cNvSpPr>
            <a:spLocks noGrp="1"/>
          </p:cNvSpPr>
          <p:nvPr>
            <p:ph type="body" sz="half" idx="2"/>
          </p:nvPr>
        </p:nvSpPr>
        <p:spPr>
          <a:xfrm>
            <a:off x="839788" y="1690777"/>
            <a:ext cx="3932237" cy="4178211"/>
          </a:xfrm>
        </p:spPr>
        <p:txBody>
          <a:bodyPr>
            <a:normAutofit/>
          </a:bodyPr>
          <a:lstStyle>
            <a:lvl1pPr marL="0" indent="0">
              <a:lnSpc>
                <a:spcPct val="100000"/>
              </a:lnSpc>
              <a:spcBef>
                <a:spcPts val="300"/>
              </a:spcBef>
              <a:spcAft>
                <a:spcPts val="3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Picture 13">
            <a:extLst>
              <a:ext uri="{FF2B5EF4-FFF2-40B4-BE49-F238E27FC236}">
                <a16:creationId xmlns:a16="http://schemas.microsoft.com/office/drawing/2014/main" id="{C708A27B-702D-3075-1B2B-53980FAE3B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84460" y="347158"/>
            <a:ext cx="764182" cy="962446"/>
          </a:xfrm>
          <a:prstGeom prst="rect">
            <a:avLst/>
          </a:prstGeom>
        </p:spPr>
      </p:pic>
      <p:sp>
        <p:nvSpPr>
          <p:cNvPr id="15" name="Slide Number Placeholder 5">
            <a:extLst>
              <a:ext uri="{FF2B5EF4-FFF2-40B4-BE49-F238E27FC236}">
                <a16:creationId xmlns:a16="http://schemas.microsoft.com/office/drawing/2014/main" id="{0B2BB2BB-80D6-193D-9A6C-7D81909712E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F67BAC0B-8EDC-7484-617D-B41F2CE5C714}"/>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425330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A9AE2D-21A8-7B55-84C8-FDCAB8EC861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a:xfrm>
            <a:off x="1690777" y="439110"/>
            <a:ext cx="7999562" cy="633251"/>
          </a:xfrm>
        </p:spPr>
        <p:txBody>
          <a:bodyPr/>
          <a:lstStyle>
            <a:lvl1pPr>
              <a:lnSpc>
                <a:spcPct val="100000"/>
              </a:lnSpc>
              <a:defRPr>
                <a:solidFill>
                  <a:schemeClr val="accent2"/>
                </a:solidFill>
              </a:defRPr>
            </a:lvl1pPr>
          </a:lstStyle>
          <a:p>
            <a:r>
              <a:rPr lang="en-US" dirty="0"/>
              <a:t>Table slide title</a:t>
            </a:r>
            <a:endParaRPr lang="en-GB" dirty="0"/>
          </a:p>
        </p:txBody>
      </p:sp>
      <p:pic>
        <p:nvPicPr>
          <p:cNvPr id="21" name="Picture 20">
            <a:extLst>
              <a:ext uri="{FF2B5EF4-FFF2-40B4-BE49-F238E27FC236}">
                <a16:creationId xmlns:a16="http://schemas.microsoft.com/office/drawing/2014/main" id="{4F05079E-5507-6F50-2143-5B014DED79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3298" y="274512"/>
            <a:ext cx="764182" cy="962446"/>
          </a:xfrm>
          <a:prstGeom prst="rect">
            <a:avLst/>
          </a:prstGeom>
        </p:spPr>
      </p:pic>
      <p:sp>
        <p:nvSpPr>
          <p:cNvPr id="24" name="Table Placeholder 8">
            <a:extLst>
              <a:ext uri="{FF2B5EF4-FFF2-40B4-BE49-F238E27FC236}">
                <a16:creationId xmlns:a16="http://schemas.microsoft.com/office/drawing/2014/main" id="{9E8C7B66-ED6F-18C1-E1E7-3D77B797307B}"/>
              </a:ext>
            </a:extLst>
          </p:cNvPr>
          <p:cNvSpPr>
            <a:spLocks noGrp="1"/>
          </p:cNvSpPr>
          <p:nvPr>
            <p:ph type="tbl" sz="quarter" idx="13"/>
          </p:nvPr>
        </p:nvSpPr>
        <p:spPr>
          <a:xfrm>
            <a:off x="1690778" y="1326858"/>
            <a:ext cx="7999561" cy="3937412"/>
          </a:xfrm>
        </p:spPr>
        <p:txBody>
          <a:bodyPr/>
          <a:lstStyle/>
          <a:p>
            <a:endParaRPr lang="en-GB"/>
          </a:p>
        </p:txBody>
      </p:sp>
      <p:sp>
        <p:nvSpPr>
          <p:cNvPr id="27" name="Slide Number Placeholder 5">
            <a:extLst>
              <a:ext uri="{FF2B5EF4-FFF2-40B4-BE49-F238E27FC236}">
                <a16:creationId xmlns:a16="http://schemas.microsoft.com/office/drawing/2014/main" id="{34CEB15A-FA28-CD3C-1E28-698B7A7ED75B}"/>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28" name="Date Placeholder 3">
            <a:extLst>
              <a:ext uri="{FF2B5EF4-FFF2-40B4-BE49-F238E27FC236}">
                <a16:creationId xmlns:a16="http://schemas.microsoft.com/office/drawing/2014/main" id="{9D722199-F876-81B9-07EA-57D052DD5BE4}"/>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05/10/2026</a:t>
            </a:fld>
            <a:endParaRPr lang="en-GB"/>
          </a:p>
        </p:txBody>
      </p:sp>
    </p:spTree>
    <p:extLst>
      <p:ext uri="{BB962C8B-B14F-4D97-AF65-F5344CB8AC3E}">
        <p14:creationId xmlns:p14="http://schemas.microsoft.com/office/powerpoint/2010/main" val="39233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slide v1">
    <p:spTree>
      <p:nvGrpSpPr>
        <p:cNvPr id="1" name=""/>
        <p:cNvGrpSpPr/>
        <p:nvPr/>
      </p:nvGrpSpPr>
      <p:grpSpPr>
        <a:xfrm>
          <a:off x="0" y="0"/>
          <a:ext cx="0" cy="0"/>
          <a:chOff x="0" y="0"/>
          <a:chExt cx="0" cy="0"/>
        </a:xfrm>
      </p:grpSpPr>
      <p:sp>
        <p:nvSpPr>
          <p:cNvPr id="44" name="Freeform 18">
            <a:extLst>
              <a:ext uri="{FF2B5EF4-FFF2-40B4-BE49-F238E27FC236}">
                <a16:creationId xmlns:a16="http://schemas.microsoft.com/office/drawing/2014/main" id="{67F7E18C-DA6F-D3E8-7BCA-37AD52C018F7}"/>
              </a:ext>
            </a:extLst>
          </p:cNvPr>
          <p:cNvSpPr/>
          <p:nvPr userDrawn="1"/>
        </p:nvSpPr>
        <p:spPr>
          <a:xfrm>
            <a:off x="9807650" y="6288948"/>
            <a:ext cx="216000" cy="216000"/>
          </a:xfrm>
          <a:custGeom>
            <a:avLst/>
            <a:gdLst/>
            <a:ahLst/>
            <a:cxnLst/>
            <a:rect l="l" t="t" r="r" b="b"/>
            <a:pathLst>
              <a:path w="391440" h="391440">
                <a:moveTo>
                  <a:pt x="0" y="0"/>
                </a:moveTo>
                <a:lnTo>
                  <a:pt x="391440" y="0"/>
                </a:lnTo>
                <a:lnTo>
                  <a:pt x="391440" y="391440"/>
                </a:lnTo>
                <a:lnTo>
                  <a:pt x="0" y="3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5" name="Freeform 19">
            <a:extLst>
              <a:ext uri="{FF2B5EF4-FFF2-40B4-BE49-F238E27FC236}">
                <a16:creationId xmlns:a16="http://schemas.microsoft.com/office/drawing/2014/main" id="{7EB341CE-6411-7FA3-132D-1A8647882BA6}"/>
              </a:ext>
            </a:extLst>
          </p:cNvPr>
          <p:cNvSpPr/>
          <p:nvPr userDrawn="1"/>
        </p:nvSpPr>
        <p:spPr>
          <a:xfrm>
            <a:off x="10878186" y="6291943"/>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6" name="Freeform 20">
            <a:extLst>
              <a:ext uri="{FF2B5EF4-FFF2-40B4-BE49-F238E27FC236}">
                <a16:creationId xmlns:a16="http://schemas.microsoft.com/office/drawing/2014/main" id="{A8DD2423-696C-085E-1650-48608D509722}"/>
              </a:ext>
            </a:extLst>
          </p:cNvPr>
          <p:cNvSpPr/>
          <p:nvPr userDrawn="1"/>
        </p:nvSpPr>
        <p:spPr>
          <a:xfrm>
            <a:off x="8760124" y="6291943"/>
            <a:ext cx="216000" cy="216000"/>
          </a:xfrm>
          <a:custGeom>
            <a:avLst/>
            <a:gdLst/>
            <a:ahLst/>
            <a:cxnLst/>
            <a:rect l="l" t="t" r="r" b="b"/>
            <a:pathLst>
              <a:path w="400027" h="346024">
                <a:moveTo>
                  <a:pt x="0" y="0"/>
                </a:moveTo>
                <a:lnTo>
                  <a:pt x="400028" y="0"/>
                </a:lnTo>
                <a:lnTo>
                  <a:pt x="400028" y="346024"/>
                </a:lnTo>
                <a:lnTo>
                  <a:pt x="0" y="3460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7" name="Freeform 21">
            <a:extLst>
              <a:ext uri="{FF2B5EF4-FFF2-40B4-BE49-F238E27FC236}">
                <a16:creationId xmlns:a16="http://schemas.microsoft.com/office/drawing/2014/main" id="{F1AA57B6-B6A5-77B4-73B2-B2E7437B20E8}"/>
              </a:ext>
            </a:extLst>
          </p:cNvPr>
          <p:cNvSpPr/>
          <p:nvPr userDrawn="1"/>
        </p:nvSpPr>
        <p:spPr>
          <a:xfrm>
            <a:off x="7771326" y="6284027"/>
            <a:ext cx="216000" cy="216000"/>
          </a:xfrm>
          <a:custGeom>
            <a:avLst/>
            <a:gdLst/>
            <a:ahLst/>
            <a:cxnLst/>
            <a:rect l="l" t="t" r="r" b="b"/>
            <a:pathLst>
              <a:path w="405923" h="405923">
                <a:moveTo>
                  <a:pt x="0" y="0"/>
                </a:moveTo>
                <a:lnTo>
                  <a:pt x="405923" y="0"/>
                </a:lnTo>
                <a:lnTo>
                  <a:pt x="405923" y="405923"/>
                </a:lnTo>
                <a:lnTo>
                  <a:pt x="0" y="4059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3" name="Freeform 17">
            <a:extLst>
              <a:ext uri="{FF2B5EF4-FFF2-40B4-BE49-F238E27FC236}">
                <a16:creationId xmlns:a16="http://schemas.microsoft.com/office/drawing/2014/main" id="{7A356711-64BF-6451-F4E8-49AB6598957C}"/>
              </a:ext>
            </a:extLst>
          </p:cNvPr>
          <p:cNvSpPr/>
          <p:nvPr userDrawn="1"/>
        </p:nvSpPr>
        <p:spPr>
          <a:xfrm>
            <a:off x="6749836" y="6284027"/>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9683" y="90245"/>
            <a:ext cx="2366931" cy="1256840"/>
          </a:xfrm>
          <a:prstGeom prst="rect">
            <a:avLst/>
          </a:prstGeom>
        </p:spPr>
      </p:pic>
      <p:pic>
        <p:nvPicPr>
          <p:cNvPr id="8" name="Picture 7">
            <a:extLst>
              <a:ext uri="{FF2B5EF4-FFF2-40B4-BE49-F238E27FC236}">
                <a16:creationId xmlns:a16="http://schemas.microsoft.com/office/drawing/2014/main" id="{721214AA-C717-6A0C-CA58-7364E06D2E37}"/>
              </a:ext>
            </a:extLst>
          </p:cNvPr>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1" y="2594093"/>
            <a:ext cx="12192000" cy="2718816"/>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305017" y="6125331"/>
            <a:ext cx="755137" cy="511140"/>
          </a:xfrm>
          <a:prstGeom prst="rect">
            <a:avLst/>
          </a:prstGeom>
        </p:spPr>
      </p:pic>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2"/>
                </a:solidFill>
              </a:rPr>
              <a:t>www.enabls.eu</a:t>
            </a:r>
          </a:p>
        </p:txBody>
      </p:sp>
    </p:spTree>
    <p:extLst>
      <p:ext uri="{BB962C8B-B14F-4D97-AF65-F5344CB8AC3E}">
        <p14:creationId xmlns:p14="http://schemas.microsoft.com/office/powerpoint/2010/main" val="602309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A1CF4-3F50-F8D9-D24A-B156F5DE65D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591869"/>
            <a:ext cx="12192000" cy="2718816"/>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3"/>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4130272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ro slide v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08739-BC6D-F974-D72A-4F55792770A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585773"/>
            <a:ext cx="12192000" cy="2724912"/>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65597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46200-422E-9489-AB55-8C5B57616B0D}"/>
              </a:ext>
            </a:extLst>
          </p:cNvPr>
          <p:cNvPicPr>
            <a:picLocks noChangeAspect="1"/>
          </p:cNvPicPr>
          <p:nvPr userDrawn="1"/>
        </p:nvPicPr>
        <p:blipFill>
          <a:blip r:embed="rId18">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1A6ADEA-0BCB-FA1A-EEBD-8DE72CBDD721}"/>
              </a:ext>
            </a:extLst>
          </p:cNvPr>
          <p:cNvSpPr>
            <a:spLocks noGrp="1"/>
          </p:cNvSpPr>
          <p:nvPr>
            <p:ph type="title"/>
          </p:nvPr>
        </p:nvSpPr>
        <p:spPr>
          <a:xfrm>
            <a:off x="838200" y="365125"/>
            <a:ext cx="10515600" cy="633251"/>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8E522E3-30DD-CCD2-922E-F1F7E4CDF480}"/>
              </a:ext>
            </a:extLst>
          </p:cNvPr>
          <p:cNvSpPr>
            <a:spLocks noGrp="1"/>
          </p:cNvSpPr>
          <p:nvPr>
            <p:ph type="body" idx="1"/>
          </p:nvPr>
        </p:nvSpPr>
        <p:spPr>
          <a:xfrm>
            <a:off x="838200" y="1147665"/>
            <a:ext cx="10515600" cy="5029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A185332-6E7E-A9E9-D7CA-7F5D315AA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9A70A-AA85-4CB1-B6A1-CE18B346735F}" type="datetime1">
              <a:rPr lang="en-GB" smtClean="0"/>
              <a:t>05/10/2026</a:t>
            </a:fld>
            <a:endParaRPr lang="en-GB"/>
          </a:p>
        </p:txBody>
      </p:sp>
      <p:sp>
        <p:nvSpPr>
          <p:cNvPr id="5" name="Footer Placeholder 4">
            <a:extLst>
              <a:ext uri="{FF2B5EF4-FFF2-40B4-BE49-F238E27FC236}">
                <a16:creationId xmlns:a16="http://schemas.microsoft.com/office/drawing/2014/main" id="{DCC8864F-AC99-5024-C65F-224B2DBC7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C6552-F017-61A3-8637-98FC2EEC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13F7D-D969-41F1-BBE8-92C9C6A33D04}" type="slidenum">
              <a:rPr lang="en-GB" smtClean="0"/>
              <a:t>‹#›</a:t>
            </a:fld>
            <a:endParaRPr lang="en-GB"/>
          </a:p>
        </p:txBody>
      </p:sp>
    </p:spTree>
    <p:extLst>
      <p:ext uri="{BB962C8B-B14F-4D97-AF65-F5344CB8AC3E}">
        <p14:creationId xmlns:p14="http://schemas.microsoft.com/office/powerpoint/2010/main" val="25629905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1" r:id="rId6"/>
    <p:sldLayoutId id="2147483652" r:id="rId7"/>
    <p:sldLayoutId id="2147483666" r:id="rId8"/>
    <p:sldLayoutId id="2147483654" r:id="rId9"/>
    <p:sldLayoutId id="2147483667" r:id="rId10"/>
    <p:sldLayoutId id="2147483655" r:id="rId11"/>
    <p:sldLayoutId id="2147483657" r:id="rId12"/>
    <p:sldLayoutId id="2147483663" r:id="rId13"/>
    <p:sldLayoutId id="2147483662" r:id="rId14"/>
    <p:sldLayoutId id="2147483664" r:id="rId15"/>
    <p:sldLayoutId id="2147483665" r:id="rId1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doi.org/10.3390/su152215976" TargetMode="External"/><Relationship Id="rId3" Type="http://schemas.openxmlformats.org/officeDocument/2006/relationships/hyperlink" Target="https://doi.org/10.1038/s42949-023-00134-9" TargetMode="External"/><Relationship Id="rId7" Type="http://schemas.openxmlformats.org/officeDocument/2006/relationships/hyperlink" Target="https://doi.org/10.1641/B571005"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oi.org/10.7551/mitpress/9513.001.0001" TargetMode="External"/><Relationship Id="rId5" Type="http://schemas.openxmlformats.org/officeDocument/2006/relationships/hyperlink" Target="http://dx.doi.org/10.2139/ssrn.4724771" TargetMode="External"/><Relationship Id="rId4" Type="http://schemas.openxmlformats.org/officeDocument/2006/relationships/hyperlink" Target="https://doi.org/10.3390/w16152089"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146/annurev-environ-102014-021155" TargetMode="External"/><Relationship Id="rId7" Type="http://schemas.openxmlformats.org/officeDocument/2006/relationships/hyperlink" Target="https://doi.org/10.1038/s41893-021-00843-y"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un.org/uk/desa/68-world-population-projected-live-urban-areas-2050-says-un" TargetMode="External"/><Relationship Id="rId5" Type="http://schemas.openxmlformats.org/officeDocument/2006/relationships/hyperlink" Target="https://doi.org/10.1007/s10980-024-01881-5" TargetMode="External"/><Relationship Id="rId4" Type="http://schemas.openxmlformats.org/officeDocument/2006/relationships/hyperlink" Target="https://doi.org/10.1007/s11356-022-23405-x"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7F18-2C36-5EEE-BFA9-C39E5DBEB6B9}"/>
              </a:ext>
            </a:extLst>
          </p:cNvPr>
          <p:cNvSpPr>
            <a:spLocks noGrp="1"/>
          </p:cNvSpPr>
          <p:nvPr>
            <p:ph type="title"/>
          </p:nvPr>
        </p:nvSpPr>
        <p:spPr>
          <a:xfrm>
            <a:off x="838200" y="2035506"/>
            <a:ext cx="10515600" cy="1443217"/>
          </a:xfrm>
        </p:spPr>
        <p:txBody>
          <a:bodyPr>
            <a:normAutofit/>
          </a:bodyPr>
          <a:lstStyle/>
          <a:p>
            <a:r>
              <a:rPr lang="en-GB" sz="5000" dirty="0"/>
              <a:t>Gamta grįsti sprendimai</a:t>
            </a:r>
          </a:p>
        </p:txBody>
      </p:sp>
      <p:sp>
        <p:nvSpPr>
          <p:cNvPr id="5" name="TextBox 4">
            <a:extLst>
              <a:ext uri="{FF2B5EF4-FFF2-40B4-BE49-F238E27FC236}">
                <a16:creationId xmlns:a16="http://schemas.microsoft.com/office/drawing/2014/main" id="{15EC0834-D3E7-8EEB-7E9C-C60ADEDAE72F}"/>
              </a:ext>
            </a:extLst>
          </p:cNvPr>
          <p:cNvSpPr txBox="1"/>
          <p:nvPr/>
        </p:nvSpPr>
        <p:spPr>
          <a:xfrm>
            <a:off x="3490404" y="4497208"/>
            <a:ext cx="5211192"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dirty="0">
                <a:solidFill>
                  <a:srgbClr val="BB6827"/>
                </a:solidFill>
                <a:latin typeface="+mj-lt"/>
              </a:rPr>
              <a:t>2026 m. gegužė</a:t>
            </a:r>
            <a:endParaRPr kumimoji="0" lang="en-GB" sz="2400" i="0" u="none" strike="noStrike" kern="1200" cap="none" spc="0" normalizeH="0" baseline="0" noProof="0" dirty="0">
              <a:ln>
                <a:noFill/>
              </a:ln>
              <a:solidFill>
                <a:srgbClr val="BB6827"/>
              </a:solidFill>
              <a:effectLst/>
              <a:uLnTx/>
              <a:uFillTx/>
              <a:latin typeface="+mj-lt"/>
            </a:endParaRPr>
          </a:p>
        </p:txBody>
      </p:sp>
      <p:sp>
        <p:nvSpPr>
          <p:cNvPr id="6" name="Marcador de Posição do Texto 5">
            <a:extLst>
              <a:ext uri="{FF2B5EF4-FFF2-40B4-BE49-F238E27FC236}">
                <a16:creationId xmlns:a16="http://schemas.microsoft.com/office/drawing/2014/main" id="{A5490BF1-6401-3D1B-E60D-73F7DAEF614E}"/>
              </a:ext>
            </a:extLst>
          </p:cNvPr>
          <p:cNvSpPr>
            <a:spLocks noGrp="1"/>
          </p:cNvSpPr>
          <p:nvPr>
            <p:ph type="body" idx="1"/>
          </p:nvPr>
        </p:nvSpPr>
        <p:spPr/>
        <p:txBody>
          <a:bodyPr>
            <a:normAutofit/>
          </a:bodyPr>
          <a:lstStyle/>
          <a:p>
            <a:r>
              <a:rPr lang="en-US" sz="2400" b="0" kern="0" dirty="0">
                <a:effectLst/>
                <a:ea typeface="Times New Roman" panose="02020603050405020304" pitchFamily="18" charset="0"/>
              </a:rPr>
              <a:t>Klimato pasivaikščiojimas: GGS savivaldybių plėtroje ir planavime praktikoje</a:t>
            </a:r>
            <a:endParaRPr lang="en-US" b="0" dirty="0"/>
          </a:p>
        </p:txBody>
      </p:sp>
    </p:spTree>
    <p:extLst>
      <p:ext uri="{BB962C8B-B14F-4D97-AF65-F5344CB8AC3E}">
        <p14:creationId xmlns:p14="http://schemas.microsoft.com/office/powerpoint/2010/main" val="107422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A625D6-E49B-9FAA-F7DB-33174C120A2F}"/>
              </a:ext>
            </a:extLst>
          </p:cNvPr>
          <p:cNvSpPr>
            <a:spLocks noGrp="1"/>
          </p:cNvSpPr>
          <p:nvPr>
            <p:ph type="title"/>
          </p:nvPr>
        </p:nvSpPr>
        <p:spPr/>
        <p:txBody>
          <a:bodyPr/>
          <a:lstStyle/>
          <a:p>
            <a:r>
              <a:rPr lang="en-GB" dirty="0"/>
              <a:t>Miestų plėtra</a:t>
            </a:r>
          </a:p>
        </p:txBody>
      </p:sp>
      <p:sp>
        <p:nvSpPr>
          <p:cNvPr id="2" name="Content Placeholder 1">
            <a:extLst>
              <a:ext uri="{FF2B5EF4-FFF2-40B4-BE49-F238E27FC236}">
                <a16:creationId xmlns:a16="http://schemas.microsoft.com/office/drawing/2014/main" id="{619450E5-3340-F6BF-159E-3B8D85EBCDAA}"/>
              </a:ext>
            </a:extLst>
          </p:cNvPr>
          <p:cNvSpPr>
            <a:spLocks noGrp="1"/>
          </p:cNvSpPr>
          <p:nvPr>
            <p:ph idx="1"/>
          </p:nvPr>
        </p:nvSpPr>
        <p:spPr>
          <a:xfrm>
            <a:off x="838200" y="1412494"/>
            <a:ext cx="7151370" cy="5187820"/>
          </a:xfrm>
        </p:spPr>
        <p:txBody>
          <a:bodyPr>
            <a:normAutofit lnSpcReduction="10000"/>
          </a:bodyPr>
          <a:lstStyle/>
          <a:p>
            <a:pPr algn="l"/>
            <a:r>
              <a:rPr lang="en-GB" dirty="0">
                <a:latin typeface="+mj-lt"/>
              </a:rPr>
              <a:t>Vienam gyventojui tenkantis išteklių naudojimas miestuose gali būti efektyvesnis nei kaimo vietovėse.</a:t>
            </a:r>
          </a:p>
          <a:p>
            <a:pPr marL="0" indent="0" algn="l">
              <a:buNone/>
            </a:pPr>
            <a:endParaRPr lang="en-GB" dirty="0">
              <a:latin typeface="+mj-lt"/>
            </a:endParaRPr>
          </a:p>
          <a:p>
            <a:pPr algn="l"/>
            <a:r>
              <a:rPr lang="en-GB" dirty="0">
                <a:latin typeface="+mj-lt"/>
              </a:rPr>
              <a:t>Tačiau miestuose natūralių ekosistemų paprastai yra nedaug, o jų aplinkoje dažnai vyrauja betonas, asfaltas ir kiti „negyvi“ paviršiai.</a:t>
            </a:r>
          </a:p>
          <a:p>
            <a:pPr marL="0" indent="0" algn="l">
              <a:buNone/>
            </a:pPr>
            <a:endParaRPr lang="en-US" sz="2400" kern="0" dirty="0">
              <a:effectLst/>
              <a:latin typeface="+mj-lt"/>
              <a:ea typeface="Times New Roman" panose="02020603050405020304" pitchFamily="18" charset="0"/>
            </a:endParaRPr>
          </a:p>
          <a:p>
            <a:pPr algn="l"/>
            <a:r>
              <a:rPr lang="en-US" sz="2400" dirty="0">
                <a:effectLst/>
                <a:latin typeface="+mj-lt"/>
                <a:ea typeface="Times New Roman" panose="02020603050405020304" pitchFamily="18" charset="0"/>
                <a:cs typeface="Times New Roman" panose="02020603050405020304" pitchFamily="18" charset="0"/>
              </a:rPr>
              <a:t>Tokie iššūkiai kaip </a:t>
            </a:r>
            <a:r>
              <a:rPr lang="en-US" sz="2400" b="1" dirty="0">
                <a:effectLst/>
                <a:latin typeface="+mj-lt"/>
                <a:ea typeface="Times New Roman" panose="02020603050405020304" pitchFamily="18" charset="0"/>
                <a:cs typeface="Times New Roman" panose="02020603050405020304" pitchFamily="18" charset="0"/>
              </a:rPr>
              <a:t>lietaus nuotekų susidarymas ir potvyniai, miestų karščio salos, prasta oro kokybė </a:t>
            </a:r>
            <a:r>
              <a:rPr lang="en-US" sz="2400" dirty="0">
                <a:effectLst/>
                <a:latin typeface="+mj-lt"/>
                <a:ea typeface="Times New Roman" panose="02020603050405020304" pitchFamily="18" charset="0"/>
                <a:cs typeface="Times New Roman" panose="02020603050405020304" pitchFamily="18" charset="0"/>
              </a:rPr>
              <a:t>ir </a:t>
            </a:r>
            <a:r>
              <a:rPr lang="en-US" sz="2400" b="1" dirty="0">
                <a:effectLst/>
                <a:latin typeface="+mj-lt"/>
                <a:ea typeface="Times New Roman" panose="02020603050405020304" pitchFamily="18" charset="0"/>
                <a:cs typeface="Times New Roman" panose="02020603050405020304" pitchFamily="18" charset="0"/>
              </a:rPr>
              <a:t>biologinės įvairovės mažėjimas </a:t>
            </a:r>
            <a:r>
              <a:rPr lang="en-US" sz="2400" dirty="0">
                <a:effectLst/>
                <a:latin typeface="+mj-lt"/>
                <a:ea typeface="Times New Roman" panose="02020603050405020304" pitchFamily="18" charset="0"/>
                <a:cs typeface="Times New Roman" panose="02020603050405020304" pitchFamily="18" charset="0"/>
              </a:rPr>
              <a:t>rodo veiksmingo miestų valdymo poreikį.</a:t>
            </a:r>
          </a:p>
          <a:p>
            <a:pPr algn="l"/>
            <a:endParaRPr lang="en-US" dirty="0">
              <a:latin typeface="+mj-lt"/>
              <a:ea typeface="Times New Roman" panose="02020603050405020304" pitchFamily="18" charset="0"/>
              <a:cs typeface="Times New Roman" panose="02020603050405020304" pitchFamily="18" charset="0"/>
            </a:endParaRPr>
          </a:p>
          <a:p>
            <a:pPr algn="l"/>
            <a:r>
              <a:rPr lang="en-US" sz="2400" b="1" dirty="0">
                <a:effectLst/>
                <a:latin typeface="+mj-lt"/>
                <a:ea typeface="Times New Roman" panose="02020603050405020304" pitchFamily="18" charset="0"/>
                <a:cs typeface="Times New Roman" panose="02020603050405020304" pitchFamily="18" charset="0"/>
              </a:rPr>
              <a:t>GGS gali atlikti itin svarbų vaidmenį!</a:t>
            </a:r>
            <a:endParaRPr lang="de-AT" sz="2400" b="1" dirty="0">
              <a:effectLst/>
              <a:latin typeface="+mj-lt"/>
              <a:ea typeface="Times New Roman" panose="02020603050405020304" pitchFamily="18" charset="0"/>
              <a:cs typeface="Times New Roman" panose="02020603050405020304" pitchFamily="18" charset="0"/>
            </a:endParaRPr>
          </a:p>
          <a:p>
            <a:pPr marL="0" indent="0" algn="l">
              <a:buNone/>
            </a:pPr>
            <a:endParaRPr lang="en-GB" dirty="0">
              <a:latin typeface="+mj-lt"/>
            </a:endParaRPr>
          </a:p>
          <a:p>
            <a:pPr marL="0" indent="0" algn="l">
              <a:buNone/>
            </a:pPr>
            <a:endParaRPr lang="pt-PT" dirty="0">
              <a:latin typeface="+mj-lt"/>
            </a:endParaRPr>
          </a:p>
          <a:p>
            <a:pPr marL="0" indent="0" algn="l">
              <a:buNone/>
            </a:pPr>
            <a:endParaRPr lang="en-GB" dirty="0">
              <a:latin typeface="+mj-lt"/>
            </a:endParaRPr>
          </a:p>
          <a:p>
            <a:pPr algn="l"/>
            <a:endParaRPr lang="en-GB" dirty="0">
              <a:latin typeface="+mj-lt"/>
            </a:endParaRPr>
          </a:p>
        </p:txBody>
      </p:sp>
      <p:pic>
        <p:nvPicPr>
          <p:cNvPr id="2050" name="Picture 2" descr="Cities for Smart Surfaces — Smart Surfaces Coalition">
            <a:extLst>
              <a:ext uri="{FF2B5EF4-FFF2-40B4-BE49-F238E27FC236}">
                <a16:creationId xmlns:a16="http://schemas.microsoft.com/office/drawing/2014/main" id="{61ABA354-ACBF-4D96-8EAF-14029947DA1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rot="5400000">
            <a:off x="6797695" y="2622662"/>
            <a:ext cx="5799176" cy="193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05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0219-DD1B-FF58-AF58-AD4F654ED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1AE63-ED38-B1B2-D846-BFA37241FD06}"/>
              </a:ext>
            </a:extLst>
          </p:cNvPr>
          <p:cNvSpPr>
            <a:spLocks noGrp="1"/>
          </p:cNvSpPr>
          <p:nvPr>
            <p:ph type="title"/>
          </p:nvPr>
        </p:nvSpPr>
        <p:spPr>
          <a:xfrm>
            <a:off x="3910958" y="2499360"/>
            <a:ext cx="5010912" cy="1516380"/>
          </a:xfrm>
        </p:spPr>
        <p:txBody>
          <a:bodyPr>
            <a:normAutofit fontScale="90000"/>
          </a:bodyPr>
          <a:lstStyle/>
          <a:p>
            <a:pPr algn="ctr"/>
            <a:r>
              <a:rPr lang="lt-LT" sz="5400" dirty="0"/>
              <a:t>GGS pavyzdžiai</a:t>
            </a:r>
            <a:br>
              <a:rPr lang="lt-LT" sz="5400" dirty="0"/>
            </a:br>
            <a:r>
              <a:rPr lang="lt-LT" sz="4400" dirty="0"/>
              <a:t>miestų erdvėse</a:t>
            </a:r>
            <a:endParaRPr lang="en-GB" sz="5400" dirty="0"/>
          </a:p>
        </p:txBody>
      </p:sp>
      <p:pic>
        <p:nvPicPr>
          <p:cNvPr id="8194" name="Picture 2" descr="Nature-based Solutions for Climate Resilient Cities - CityAdapt">
            <a:extLst>
              <a:ext uri="{FF2B5EF4-FFF2-40B4-BE49-F238E27FC236}">
                <a16:creationId xmlns:a16="http://schemas.microsoft.com/office/drawing/2014/main" id="{7FC1F79C-2628-7C19-B594-955C53F74F2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857480" y="2941982"/>
            <a:ext cx="6334520" cy="3916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48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F06F-8EB4-0F10-F119-7CA566D60928}"/>
              </a:ext>
            </a:extLst>
          </p:cNvPr>
          <p:cNvSpPr>
            <a:spLocks noGrp="1"/>
          </p:cNvSpPr>
          <p:nvPr>
            <p:ph type="title"/>
          </p:nvPr>
        </p:nvSpPr>
        <p:spPr>
          <a:xfrm>
            <a:off x="838200" y="646695"/>
            <a:ext cx="10515600" cy="649710"/>
          </a:xfrm>
        </p:spPr>
        <p:txBody>
          <a:bodyPr/>
          <a:lstStyle/>
          <a:p>
            <a:r>
              <a:rPr lang="en-GB" dirty="0"/>
              <a:t>Miestų žaliosios erdvės</a:t>
            </a:r>
          </a:p>
        </p:txBody>
      </p:sp>
      <p:sp>
        <p:nvSpPr>
          <p:cNvPr id="3" name="Content Placeholder 2">
            <a:extLst>
              <a:ext uri="{FF2B5EF4-FFF2-40B4-BE49-F238E27FC236}">
                <a16:creationId xmlns:a16="http://schemas.microsoft.com/office/drawing/2014/main" id="{87C74D6C-BB3E-EADA-D9F6-B3E3009EFB16}"/>
              </a:ext>
            </a:extLst>
          </p:cNvPr>
          <p:cNvSpPr>
            <a:spLocks noGrp="1"/>
          </p:cNvSpPr>
          <p:nvPr>
            <p:ph idx="1"/>
          </p:nvPr>
        </p:nvSpPr>
        <p:spPr>
          <a:xfrm>
            <a:off x="838200" y="1751459"/>
            <a:ext cx="5585460" cy="4352161"/>
          </a:xfrm>
        </p:spPr>
        <p:txBody>
          <a:bodyPr/>
          <a:lstStyle/>
          <a:p>
            <a:pPr lvl="0" algn="l"/>
            <a:r>
              <a:rPr lang="en-US" dirty="0">
                <a:latin typeface="+mj-lt"/>
              </a:rPr>
              <a:t>Gerina oro kokybę,</a:t>
            </a:r>
          </a:p>
          <a:p>
            <a:pPr marL="0" lvl="0" indent="0" algn="l">
              <a:buNone/>
            </a:pPr>
            <a:endParaRPr lang="en-US" dirty="0">
              <a:latin typeface="+mj-lt"/>
            </a:endParaRPr>
          </a:p>
          <a:p>
            <a:pPr lvl="0" algn="l"/>
            <a:r>
              <a:rPr lang="en-US" dirty="0">
                <a:latin typeface="+mj-lt"/>
              </a:rPr>
              <a:t>Padeda reguliuoti temperatūrą,</a:t>
            </a:r>
          </a:p>
          <a:p>
            <a:pPr marL="0" lvl="0" indent="0" algn="l">
              <a:buNone/>
            </a:pPr>
            <a:endParaRPr lang="en-US" dirty="0">
              <a:latin typeface="+mj-lt"/>
            </a:endParaRPr>
          </a:p>
          <a:p>
            <a:pPr lvl="0" algn="l"/>
            <a:r>
              <a:rPr lang="en-US" dirty="0">
                <a:latin typeface="+mj-lt"/>
              </a:rPr>
              <a:t>Padeda valdyti lietaus nuotekas,</a:t>
            </a:r>
          </a:p>
          <a:p>
            <a:pPr marL="0" lvl="0" indent="0" algn="l">
              <a:buNone/>
            </a:pPr>
            <a:endParaRPr lang="en-US" dirty="0">
              <a:latin typeface="+mj-lt"/>
            </a:endParaRPr>
          </a:p>
          <a:p>
            <a:pPr lvl="0" algn="l"/>
            <a:r>
              <a:rPr lang="en-US" dirty="0">
                <a:latin typeface="+mj-lt"/>
              </a:rPr>
              <a:t>Prisideda prie psichinės ir fizinės gerovės.</a:t>
            </a:r>
            <a:endParaRPr lang="en-GB" dirty="0">
              <a:latin typeface="+mj-lt"/>
            </a:endParaRPr>
          </a:p>
        </p:txBody>
      </p:sp>
      <p:pic>
        <p:nvPicPr>
          <p:cNvPr id="5" name="Picture 4" descr="Parks in Munich | Scandic Hotels">
            <a:extLst>
              <a:ext uri="{FF2B5EF4-FFF2-40B4-BE49-F238E27FC236}">
                <a16:creationId xmlns:a16="http://schemas.microsoft.com/office/drawing/2014/main" id="{09FC09A2-34E7-4C4C-B123-0DD3E78AF5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19194" y="1915596"/>
            <a:ext cx="4534606" cy="3026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412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AF42-9C5B-471D-4D24-D3E640F9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F4E54-B1F7-49B2-84D5-903987C09822}"/>
              </a:ext>
            </a:extLst>
          </p:cNvPr>
          <p:cNvSpPr>
            <a:spLocks noGrp="1"/>
          </p:cNvSpPr>
          <p:nvPr>
            <p:ph type="title"/>
          </p:nvPr>
        </p:nvSpPr>
        <p:spPr>
          <a:xfrm>
            <a:off x="838200" y="640080"/>
            <a:ext cx="10515600" cy="649710"/>
          </a:xfrm>
        </p:spPr>
        <p:txBody>
          <a:bodyPr/>
          <a:lstStyle/>
          <a:p>
            <a:r>
              <a:rPr lang="en-GB" dirty="0"/>
              <a:t>Žalieji stogai</a:t>
            </a:r>
          </a:p>
        </p:txBody>
      </p:sp>
      <p:sp>
        <p:nvSpPr>
          <p:cNvPr id="3" name="Content Placeholder 2">
            <a:extLst>
              <a:ext uri="{FF2B5EF4-FFF2-40B4-BE49-F238E27FC236}">
                <a16:creationId xmlns:a16="http://schemas.microsoft.com/office/drawing/2014/main" id="{88543C8E-D95B-7EBF-EC6E-B7D9E2C98F4A}"/>
              </a:ext>
            </a:extLst>
          </p:cNvPr>
          <p:cNvSpPr>
            <a:spLocks noGrp="1"/>
          </p:cNvSpPr>
          <p:nvPr>
            <p:ph idx="1"/>
          </p:nvPr>
        </p:nvSpPr>
        <p:spPr>
          <a:xfrm>
            <a:off x="838200" y="1693675"/>
            <a:ext cx="5123816" cy="4809995"/>
          </a:xfrm>
        </p:spPr>
        <p:txBody>
          <a:bodyPr>
            <a:normAutofit lnSpcReduction="10000"/>
          </a:bodyPr>
          <a:lstStyle/>
          <a:p>
            <a:pPr lvl="0" algn="l"/>
            <a:r>
              <a:rPr lang="en-GB" dirty="0">
                <a:latin typeface="+mj-lt"/>
              </a:rPr>
              <a:t>Padeda sulaikyti lietaus vandenį,</a:t>
            </a:r>
          </a:p>
          <a:p>
            <a:pPr marL="0" lvl="0" indent="0" algn="l">
              <a:buNone/>
            </a:pPr>
            <a:endParaRPr lang="en-GB" dirty="0">
              <a:latin typeface="+mj-lt"/>
            </a:endParaRPr>
          </a:p>
          <a:p>
            <a:pPr lvl="0" algn="l"/>
            <a:r>
              <a:rPr lang="en-GB" dirty="0">
                <a:latin typeface="+mj-lt"/>
              </a:rPr>
              <a:t>Didina energijos vartojimo efektyvumą,</a:t>
            </a:r>
          </a:p>
          <a:p>
            <a:pPr marL="0" lvl="0" indent="0" algn="l">
              <a:buNone/>
            </a:pPr>
            <a:endParaRPr lang="en-GB" dirty="0">
              <a:latin typeface="+mj-lt"/>
            </a:endParaRPr>
          </a:p>
          <a:p>
            <a:pPr lvl="0" algn="l"/>
            <a:r>
              <a:rPr lang="en-GB" dirty="0">
                <a:latin typeface="+mj-lt"/>
              </a:rPr>
              <a:t>Mažina miestų karščio salų poveikį,</a:t>
            </a:r>
          </a:p>
          <a:p>
            <a:pPr marL="0" lvl="0" indent="0" algn="l">
              <a:buNone/>
            </a:pPr>
            <a:endParaRPr lang="en-GB" dirty="0">
              <a:latin typeface="+mj-lt"/>
            </a:endParaRPr>
          </a:p>
          <a:p>
            <a:pPr lvl="0" algn="l"/>
            <a:r>
              <a:rPr lang="en-GB" dirty="0">
                <a:latin typeface="+mj-lt"/>
              </a:rPr>
              <a:t>Gerina oro kokybę,</a:t>
            </a:r>
          </a:p>
          <a:p>
            <a:pPr marL="0" lvl="0" indent="0" algn="l">
              <a:buNone/>
            </a:pPr>
            <a:endParaRPr lang="en-GB" dirty="0">
              <a:latin typeface="+mj-lt"/>
            </a:endParaRPr>
          </a:p>
          <a:p>
            <a:pPr lvl="0" algn="l"/>
            <a:r>
              <a:rPr lang="en-GB" dirty="0">
                <a:latin typeface="+mj-lt"/>
              </a:rPr>
              <a:t>Skatina biologinę įvairovę,</a:t>
            </a:r>
          </a:p>
          <a:p>
            <a:pPr marL="0" lvl="0" indent="0" algn="l">
              <a:buNone/>
            </a:pPr>
            <a:endParaRPr lang="en-GB" dirty="0">
              <a:latin typeface="+mj-lt"/>
            </a:endParaRPr>
          </a:p>
          <a:p>
            <a:pPr lvl="0" algn="l"/>
            <a:r>
              <a:rPr lang="en-GB" dirty="0">
                <a:latin typeface="+mj-lt"/>
              </a:rPr>
              <a:t>Mažina triukšmo lygį.</a:t>
            </a:r>
          </a:p>
        </p:txBody>
      </p:sp>
      <p:pic>
        <p:nvPicPr>
          <p:cNvPr id="3074" name="Picture 2" descr="Green Roofs Integral to Green Recovery">
            <a:extLst>
              <a:ext uri="{FF2B5EF4-FFF2-40B4-BE49-F238E27FC236}">
                <a16:creationId xmlns:a16="http://schemas.microsoft.com/office/drawing/2014/main" id="{DC902C68-ABAA-4658-BCBE-D5AB1DCDF1C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21425" y="2263140"/>
            <a:ext cx="4937125" cy="3289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91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F720C-1945-3116-5849-FB6B9E688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6D8C3-C529-BF75-32B4-94FE50118BF4}"/>
              </a:ext>
            </a:extLst>
          </p:cNvPr>
          <p:cNvSpPr>
            <a:spLocks noGrp="1"/>
          </p:cNvSpPr>
          <p:nvPr>
            <p:ph type="title"/>
          </p:nvPr>
        </p:nvSpPr>
        <p:spPr>
          <a:xfrm>
            <a:off x="925829" y="765175"/>
            <a:ext cx="10515600" cy="649710"/>
          </a:xfrm>
        </p:spPr>
        <p:txBody>
          <a:bodyPr/>
          <a:lstStyle/>
          <a:p>
            <a:r>
              <a:rPr lang="en-US" dirty="0"/>
              <a:t>Retenciniai baseinai / tvenkiniai</a:t>
            </a:r>
            <a:endParaRPr lang="pt-PT" dirty="0"/>
          </a:p>
        </p:txBody>
      </p:sp>
      <p:sp>
        <p:nvSpPr>
          <p:cNvPr id="3" name="Content Placeholder 2">
            <a:extLst>
              <a:ext uri="{FF2B5EF4-FFF2-40B4-BE49-F238E27FC236}">
                <a16:creationId xmlns:a16="http://schemas.microsoft.com/office/drawing/2014/main" id="{08FF2C8A-BED0-D126-941D-484E7AAF16EE}"/>
              </a:ext>
            </a:extLst>
          </p:cNvPr>
          <p:cNvSpPr>
            <a:spLocks noGrp="1"/>
          </p:cNvSpPr>
          <p:nvPr>
            <p:ph idx="1"/>
          </p:nvPr>
        </p:nvSpPr>
        <p:spPr>
          <a:xfrm>
            <a:off x="925829" y="2167662"/>
            <a:ext cx="4476750" cy="4559813"/>
          </a:xfrm>
        </p:spPr>
        <p:txBody>
          <a:bodyPr>
            <a:normAutofit/>
          </a:bodyPr>
          <a:lstStyle/>
          <a:p>
            <a:pPr lvl="0" algn="l"/>
            <a:r>
              <a:rPr lang="en-US" dirty="0">
                <a:latin typeface="+mj-lt"/>
              </a:rPr>
              <a:t>Padeda mažinti potvynių riziką,</a:t>
            </a:r>
          </a:p>
          <a:p>
            <a:pPr marL="0" lvl="0" indent="0" algn="l">
              <a:buNone/>
            </a:pPr>
            <a:endParaRPr lang="en-US" dirty="0">
              <a:latin typeface="+mj-lt"/>
            </a:endParaRPr>
          </a:p>
          <a:p>
            <a:pPr lvl="0" algn="l"/>
            <a:r>
              <a:rPr lang="en-US" dirty="0">
                <a:latin typeface="+mj-lt"/>
              </a:rPr>
              <a:t>Gerina vandens kokybę,</a:t>
            </a:r>
          </a:p>
          <a:p>
            <a:pPr marL="0" lvl="0" indent="0" algn="l">
              <a:buNone/>
            </a:pPr>
            <a:endParaRPr lang="en-US" dirty="0">
              <a:latin typeface="+mj-lt"/>
            </a:endParaRPr>
          </a:p>
          <a:p>
            <a:pPr lvl="0" algn="l"/>
            <a:r>
              <a:rPr lang="en-US" dirty="0">
                <a:latin typeface="+mj-lt"/>
              </a:rPr>
              <a:t>Kuria buveines, palaikančias biologinę įvairovę.</a:t>
            </a:r>
            <a:endParaRPr lang="pt-PT" dirty="0">
              <a:latin typeface="+mj-lt"/>
            </a:endParaRPr>
          </a:p>
        </p:txBody>
      </p:sp>
      <p:pic>
        <p:nvPicPr>
          <p:cNvPr id="4100" name="Picture 4" descr="What Are Stormwater Retention Ponds?">
            <a:extLst>
              <a:ext uri="{FF2B5EF4-FFF2-40B4-BE49-F238E27FC236}">
                <a16:creationId xmlns:a16="http://schemas.microsoft.com/office/drawing/2014/main" id="{21625CBE-954A-40CE-947C-7D13B80BBD2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83629" y="1950492"/>
            <a:ext cx="4882515" cy="2957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364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4073-8401-AFF5-5DD6-0B02274CD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0486C-5FCC-770A-08E7-E84BD2F1105B}"/>
              </a:ext>
            </a:extLst>
          </p:cNvPr>
          <p:cNvSpPr>
            <a:spLocks noGrp="1"/>
          </p:cNvSpPr>
          <p:nvPr>
            <p:ph type="title"/>
          </p:nvPr>
        </p:nvSpPr>
        <p:spPr>
          <a:xfrm>
            <a:off x="838200" y="659450"/>
            <a:ext cx="10515600" cy="649710"/>
          </a:xfrm>
        </p:spPr>
        <p:txBody>
          <a:bodyPr>
            <a:normAutofit/>
          </a:bodyPr>
          <a:lstStyle/>
          <a:p>
            <a:r>
              <a:rPr lang="en-US" dirty="0"/>
              <a:t>Vabzdžių apdulkinami induočiai augalai</a:t>
            </a:r>
            <a:endParaRPr lang="pt-PT" dirty="0"/>
          </a:p>
        </p:txBody>
      </p:sp>
      <p:sp>
        <p:nvSpPr>
          <p:cNvPr id="3" name="Content Placeholder 2">
            <a:extLst>
              <a:ext uri="{FF2B5EF4-FFF2-40B4-BE49-F238E27FC236}">
                <a16:creationId xmlns:a16="http://schemas.microsoft.com/office/drawing/2014/main" id="{8FD08890-4144-5840-6D6F-669304D20823}"/>
              </a:ext>
            </a:extLst>
          </p:cNvPr>
          <p:cNvSpPr>
            <a:spLocks noGrp="1"/>
          </p:cNvSpPr>
          <p:nvPr>
            <p:ph idx="1"/>
          </p:nvPr>
        </p:nvSpPr>
        <p:spPr>
          <a:xfrm>
            <a:off x="838200" y="1960401"/>
            <a:ext cx="4985084" cy="4078011"/>
          </a:xfrm>
        </p:spPr>
        <p:txBody>
          <a:bodyPr>
            <a:noAutofit/>
          </a:bodyPr>
          <a:lstStyle/>
          <a:p>
            <a:pPr lvl="0" algn="l"/>
            <a:r>
              <a:rPr lang="en-US" dirty="0">
                <a:latin typeface="+mj-lt"/>
              </a:rPr>
              <a:t>Gerina aplinkos kokybę,</a:t>
            </a:r>
          </a:p>
          <a:p>
            <a:pPr marL="0" lvl="0" indent="0" algn="l">
              <a:buNone/>
            </a:pPr>
            <a:endParaRPr lang="en-US" dirty="0">
              <a:latin typeface="+mj-lt"/>
            </a:endParaRPr>
          </a:p>
          <a:p>
            <a:pPr lvl="0" algn="l"/>
            <a:r>
              <a:rPr lang="en-US" dirty="0" err="1">
                <a:latin typeface="+mj-lt"/>
              </a:rPr>
              <a:t>Palaiko</a:t>
            </a:r>
            <a:r>
              <a:rPr lang="en-US" dirty="0">
                <a:latin typeface="+mj-lt"/>
              </a:rPr>
              <a:t> </a:t>
            </a:r>
            <a:r>
              <a:rPr lang="en-US" dirty="0" err="1">
                <a:latin typeface="+mj-lt"/>
              </a:rPr>
              <a:t>apdulkintojų</a:t>
            </a:r>
            <a:r>
              <a:rPr lang="lt-LT" dirty="0">
                <a:latin typeface="+mj-lt"/>
              </a:rPr>
              <a:t> </a:t>
            </a:r>
            <a:r>
              <a:rPr lang="en-US" dirty="0">
                <a:latin typeface="+mj-lt"/>
              </a:rPr>
              <a:t> populiacijas,</a:t>
            </a:r>
          </a:p>
          <a:p>
            <a:pPr marL="0" lvl="0" indent="0" algn="l">
              <a:buNone/>
            </a:pPr>
            <a:r>
              <a:rPr lang="en-US" dirty="0">
                <a:latin typeface="+mj-lt"/>
              </a:rPr>
              <a:t> </a:t>
            </a:r>
          </a:p>
          <a:p>
            <a:pPr lvl="0" algn="l"/>
            <a:r>
              <a:rPr lang="en-US" dirty="0">
                <a:latin typeface="+mj-lt"/>
              </a:rPr>
              <a:t>Mažina taršą,</a:t>
            </a:r>
          </a:p>
          <a:p>
            <a:pPr marL="0" lvl="0" indent="0" algn="l">
              <a:buNone/>
            </a:pPr>
            <a:endParaRPr lang="en-US" dirty="0">
              <a:latin typeface="+mj-lt"/>
            </a:endParaRPr>
          </a:p>
          <a:p>
            <a:pPr lvl="0" algn="l"/>
            <a:r>
              <a:rPr lang="en-US" dirty="0">
                <a:latin typeface="+mj-lt"/>
              </a:rPr>
              <a:t>Teikia miestų gyventojams svarbias ekosistemines paslaugas.</a:t>
            </a:r>
            <a:endParaRPr lang="pt-PT" dirty="0">
              <a:latin typeface="+mj-lt"/>
            </a:endParaRPr>
          </a:p>
        </p:txBody>
      </p:sp>
      <p:pic>
        <p:nvPicPr>
          <p:cNvPr id="7" name="Grafik 6">
            <a:extLst>
              <a:ext uri="{FF2B5EF4-FFF2-40B4-BE49-F238E27FC236}">
                <a16:creationId xmlns:a16="http://schemas.microsoft.com/office/drawing/2014/main" id="{276142E5-F236-4C31-A99F-478ACA6B51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96" b="-2120"/>
          <a:stretch/>
        </p:blipFill>
        <p:spPr>
          <a:xfrm>
            <a:off x="6096000" y="2423160"/>
            <a:ext cx="5161495" cy="2457450"/>
          </a:xfrm>
          <a:prstGeom prst="rect">
            <a:avLst/>
          </a:prstGeom>
        </p:spPr>
      </p:pic>
    </p:spTree>
    <p:extLst>
      <p:ext uri="{BB962C8B-B14F-4D97-AF65-F5344CB8AC3E}">
        <p14:creationId xmlns:p14="http://schemas.microsoft.com/office/powerpoint/2010/main" val="1426065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a:t>GGS įgyvendinimas: valdymas ir planavimas</a:t>
            </a:r>
            <a:endParaRPr lang="pt-PT" b="0" dirty="0"/>
          </a:p>
        </p:txBody>
      </p:sp>
      <p:sp>
        <p:nvSpPr>
          <p:cNvPr id="3" name="Content Placeholder 2">
            <a:extLst>
              <a:ext uri="{FF2B5EF4-FFF2-40B4-BE49-F238E27FC236}">
                <a16:creationId xmlns:a16="http://schemas.microsoft.com/office/drawing/2014/main" id="{F2A35A9A-77A2-C922-F34B-EC24A39971BA}"/>
              </a:ext>
            </a:extLst>
          </p:cNvPr>
          <p:cNvSpPr>
            <a:spLocks noGrp="1"/>
          </p:cNvSpPr>
          <p:nvPr>
            <p:ph idx="1"/>
          </p:nvPr>
        </p:nvSpPr>
        <p:spPr>
          <a:xfrm>
            <a:off x="1027234" y="1547754"/>
            <a:ext cx="6539426" cy="5187820"/>
          </a:xfrm>
        </p:spPr>
        <p:txBody>
          <a:bodyPr>
            <a:normAutofit/>
          </a:bodyPr>
          <a:lstStyle/>
          <a:p>
            <a:pPr lvl="0" algn="l"/>
            <a:r>
              <a:rPr lang="pt-PT" dirty="0">
                <a:latin typeface="+mj-lt"/>
              </a:rPr>
              <a:t>GGS įgyvendinimui reikalinga </a:t>
            </a:r>
            <a:r>
              <a:rPr lang="pt-PT" b="1" dirty="0">
                <a:latin typeface="+mj-lt"/>
              </a:rPr>
              <a:t>valdymo</a:t>
            </a:r>
            <a:r>
              <a:rPr lang="pt-PT" dirty="0">
                <a:latin typeface="+mj-lt"/>
              </a:rPr>
              <a:t> ir </a:t>
            </a:r>
            <a:r>
              <a:rPr lang="pt-PT" b="1" dirty="0">
                <a:latin typeface="+mj-lt"/>
              </a:rPr>
              <a:t>planavimo</a:t>
            </a:r>
            <a:r>
              <a:rPr lang="pt-PT" dirty="0">
                <a:latin typeface="+mj-lt"/>
              </a:rPr>
              <a:t> praktika, grindžiama atsakingu rūpinimusi, refleksyvumu, dialogu ir ilgalaikiu įsipareigojimu.</a:t>
            </a:r>
          </a:p>
          <a:p>
            <a:pPr marL="0" lvl="0" indent="0" algn="l">
              <a:buNone/>
            </a:pPr>
            <a:endParaRPr lang="en-US" kern="0" dirty="0">
              <a:effectLst/>
              <a:latin typeface="+mj-lt"/>
              <a:ea typeface="Times New Roman" panose="02020603050405020304" pitchFamily="18" charset="0"/>
            </a:endParaRPr>
          </a:p>
          <a:p>
            <a:pPr lvl="0" algn="l"/>
            <a:r>
              <a:rPr lang="en-US" kern="0" dirty="0">
                <a:latin typeface="+mj-lt"/>
                <a:ea typeface="Times New Roman" panose="02020603050405020304" pitchFamily="18" charset="0"/>
              </a:rPr>
              <a:t>Miestų aplinkoje svarbiausi sėkmės veiksniai yra atvirosios inovacijos, suinteresuotųjų šalių partnerystės, švietimas ir mokymas.</a:t>
            </a:r>
          </a:p>
          <a:p>
            <a:pPr marL="0" lvl="0" indent="0" algn="l">
              <a:buNone/>
            </a:pPr>
            <a:endParaRPr lang="en-US" kern="0" dirty="0">
              <a:effectLst/>
              <a:latin typeface="+mj-lt"/>
              <a:ea typeface="Times New Roman" panose="02020603050405020304" pitchFamily="18" charset="0"/>
            </a:endParaRPr>
          </a:p>
          <a:p>
            <a:pPr lvl="0" algn="l"/>
            <a:r>
              <a:rPr lang="en-US" kern="0" dirty="0">
                <a:effectLst/>
                <a:latin typeface="+mj-lt"/>
                <a:ea typeface="Times New Roman" panose="02020603050405020304" pitchFamily="18" charset="0"/>
              </a:rPr>
              <a:t>Politikos formuotojai turėtų stiprinti politikos sistemas visame GGS cikle, kartu užtikrindami aplinkosauginį teisingumą.</a:t>
            </a:r>
            <a:endParaRPr lang="pt-PT" dirty="0">
              <a:latin typeface="+mj-lt"/>
            </a:endParaRPr>
          </a:p>
        </p:txBody>
      </p:sp>
      <p:pic>
        <p:nvPicPr>
          <p:cNvPr id="5" name="Picture 2" descr="Community of Practice on Nature-based Solutions in Water Resource  Management by GWP CEE - PA 05">
            <a:extLst>
              <a:ext uri="{FF2B5EF4-FFF2-40B4-BE49-F238E27FC236}">
                <a16:creationId xmlns:a16="http://schemas.microsoft.com/office/drawing/2014/main" id="{BADB9167-9554-4696-9C1A-4512CC88D10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66660" y="2379022"/>
            <a:ext cx="4132211" cy="2931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68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a:t>Literatūra</a:t>
            </a:r>
            <a:endParaRPr lang="pt-PT" dirty="0"/>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838200" y="1154430"/>
            <a:ext cx="11026140" cy="5703570"/>
          </a:xfrm>
        </p:spPr>
        <p:txBody>
          <a:bodyPr>
            <a:normAutofit lnSpcReduction="10000"/>
          </a:bodyPr>
          <a:lstStyle/>
          <a:p>
            <a:pPr marL="0" marR="0" indent="0" algn="l">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Hölscher</a:t>
            </a:r>
            <a:r>
              <a:rPr lang="en-US" sz="1800" dirty="0">
                <a:effectLst/>
                <a:latin typeface="+mj-lt"/>
                <a:ea typeface="Times New Roman" panose="02020603050405020304" pitchFamily="18" charset="0"/>
                <a:cs typeface="Times New Roman" panose="02020603050405020304" pitchFamily="18" charset="0"/>
              </a:rPr>
              <a:t>, K., </a:t>
            </a:r>
            <a:r>
              <a:rPr lang="en-US" sz="1800" dirty="0" err="1">
                <a:effectLst/>
                <a:latin typeface="+mj-lt"/>
                <a:ea typeface="Times New Roman" panose="02020603050405020304" pitchFamily="18" charset="0"/>
                <a:cs typeface="Times New Roman" panose="02020603050405020304" pitchFamily="18" charset="0"/>
              </a:rPr>
              <a:t>Frantzeskaki</a:t>
            </a:r>
            <a:r>
              <a:rPr lang="en-US" sz="1800" dirty="0">
                <a:effectLst/>
                <a:latin typeface="+mj-lt"/>
                <a:ea typeface="Times New Roman" panose="02020603050405020304" pitchFamily="18" charset="0"/>
                <a:cs typeface="Times New Roman" panose="02020603050405020304" pitchFamily="18" charset="0"/>
              </a:rPr>
              <a:t>, N., Collier, M. J., </a:t>
            </a:r>
            <a:r>
              <a:rPr lang="en-US" sz="1800" dirty="0" err="1">
                <a:effectLst/>
                <a:latin typeface="+mj-lt"/>
                <a:ea typeface="Times New Roman" panose="02020603050405020304" pitchFamily="18" charset="0"/>
                <a:cs typeface="Times New Roman" panose="02020603050405020304" pitchFamily="18" charset="0"/>
              </a:rPr>
              <a:t>Connop</a:t>
            </a:r>
            <a:r>
              <a:rPr lang="en-US" sz="1800" dirty="0">
                <a:effectLst/>
                <a:latin typeface="+mj-lt"/>
                <a:ea typeface="Times New Roman" panose="02020603050405020304" pitchFamily="18" charset="0"/>
                <a:cs typeface="Times New Roman" panose="02020603050405020304" pitchFamily="18" charset="0"/>
              </a:rPr>
              <a:t>, S., </a:t>
            </a:r>
            <a:r>
              <a:rPr lang="en-US" sz="1800" dirty="0" err="1">
                <a:effectLst/>
                <a:latin typeface="+mj-lt"/>
                <a:ea typeface="Times New Roman" panose="02020603050405020304" pitchFamily="18" charset="0"/>
                <a:cs typeface="Times New Roman" panose="02020603050405020304" pitchFamily="18" charset="0"/>
              </a:rPr>
              <a:t>Kooijman</a:t>
            </a:r>
            <a:r>
              <a:rPr lang="en-US" sz="1800" dirty="0">
                <a:effectLst/>
                <a:latin typeface="+mj-lt"/>
                <a:ea typeface="Times New Roman" panose="02020603050405020304" pitchFamily="18" charset="0"/>
                <a:cs typeface="Times New Roman" panose="02020603050405020304" pitchFamily="18" charset="0"/>
              </a:rPr>
              <a:t>, E. D., </a:t>
            </a:r>
            <a:r>
              <a:rPr lang="en-US" sz="1800" dirty="0" err="1">
                <a:effectLst/>
                <a:latin typeface="+mj-lt"/>
                <a:ea typeface="Times New Roman" panose="02020603050405020304" pitchFamily="18" charset="0"/>
                <a:cs typeface="Times New Roman" panose="02020603050405020304" pitchFamily="18" charset="0"/>
              </a:rPr>
              <a:t>Lodder</a:t>
            </a:r>
            <a:r>
              <a:rPr lang="en-US" sz="1800" dirty="0">
                <a:effectLst/>
                <a:latin typeface="+mj-lt"/>
                <a:ea typeface="Times New Roman" panose="02020603050405020304" pitchFamily="18" charset="0"/>
                <a:cs typeface="Times New Roman" panose="02020603050405020304" pitchFamily="18" charset="0"/>
              </a:rPr>
              <a:t>, M., McQuaid, S., </a:t>
            </a:r>
            <a:r>
              <a:rPr lang="en-US" sz="1800" dirty="0" err="1">
                <a:effectLst/>
                <a:latin typeface="+mj-lt"/>
                <a:ea typeface="Times New Roman" panose="02020603050405020304" pitchFamily="18" charset="0"/>
                <a:cs typeface="Times New Roman" panose="02020603050405020304" pitchFamily="18" charset="0"/>
              </a:rPr>
              <a:t>Vandergert</a:t>
            </a:r>
            <a:r>
              <a:rPr lang="en-US" sz="1800" dirty="0">
                <a:effectLst/>
                <a:latin typeface="+mj-lt"/>
                <a:ea typeface="Times New Roman" panose="02020603050405020304" pitchFamily="18" charset="0"/>
                <a:cs typeface="Times New Roman" panose="02020603050405020304" pitchFamily="18" charset="0"/>
              </a:rPr>
              <a:t>, P., </a:t>
            </a:r>
            <a:r>
              <a:rPr lang="en-US" sz="1800" dirty="0" err="1">
                <a:effectLst/>
                <a:latin typeface="+mj-lt"/>
                <a:ea typeface="Times New Roman" panose="02020603050405020304" pitchFamily="18" charset="0"/>
                <a:cs typeface="Times New Roman" panose="02020603050405020304" pitchFamily="18" charset="0"/>
              </a:rPr>
              <a:t>Xidous</a:t>
            </a:r>
            <a:r>
              <a:rPr lang="en-US" sz="1800" dirty="0">
                <a:effectLst/>
                <a:latin typeface="+mj-lt"/>
                <a:ea typeface="Times New Roman" panose="02020603050405020304" pitchFamily="18" charset="0"/>
                <a:cs typeface="Times New Roman" panose="02020603050405020304" pitchFamily="18" charset="0"/>
              </a:rPr>
              <a:t>, D., </a:t>
            </a:r>
            <a:r>
              <a:rPr lang="en-US" sz="1800" dirty="0" err="1">
                <a:effectLst/>
                <a:latin typeface="+mj-lt"/>
                <a:ea typeface="Times New Roman" panose="02020603050405020304" pitchFamily="18" charset="0"/>
                <a:cs typeface="Times New Roman" panose="02020603050405020304" pitchFamily="18" charset="0"/>
              </a:rPr>
              <a:t>Bešlagić</a:t>
            </a:r>
            <a:r>
              <a:rPr lang="en-US" sz="1800" dirty="0">
                <a:effectLst/>
                <a:latin typeface="+mj-lt"/>
                <a:ea typeface="Times New Roman" panose="02020603050405020304" pitchFamily="18" charset="0"/>
                <a:cs typeface="Times New Roman" panose="02020603050405020304" pitchFamily="18" charset="0"/>
              </a:rPr>
              <a:t>, L., Dick, G., Dumitru, A., </a:t>
            </a:r>
            <a:r>
              <a:rPr lang="en-US" sz="1800" dirty="0" err="1">
                <a:effectLst/>
                <a:latin typeface="+mj-lt"/>
                <a:ea typeface="Times New Roman" panose="02020603050405020304" pitchFamily="18" charset="0"/>
                <a:cs typeface="Times New Roman" panose="02020603050405020304" pitchFamily="18" charset="0"/>
              </a:rPr>
              <a:t>Dziubała</a:t>
            </a:r>
            <a:r>
              <a:rPr lang="en-US" sz="1800" dirty="0">
                <a:effectLst/>
                <a:latin typeface="+mj-lt"/>
                <a:ea typeface="Times New Roman" panose="02020603050405020304" pitchFamily="18" charset="0"/>
                <a:cs typeface="Times New Roman" panose="02020603050405020304" pitchFamily="18" charset="0"/>
              </a:rPr>
              <a:t>, A., Fletcher, I., </a:t>
            </a:r>
            <a:r>
              <a:rPr lang="en-US" sz="1800" dirty="0" err="1">
                <a:effectLst/>
                <a:latin typeface="+mj-lt"/>
                <a:ea typeface="Times New Roman" panose="02020603050405020304" pitchFamily="18" charset="0"/>
                <a:cs typeface="Times New Roman" panose="02020603050405020304" pitchFamily="18" charset="0"/>
              </a:rPr>
              <a:t>Adank</a:t>
            </a:r>
            <a:r>
              <a:rPr lang="en-US" sz="1800" dirty="0">
                <a:effectLst/>
                <a:latin typeface="+mj-lt"/>
                <a:ea typeface="Times New Roman" panose="02020603050405020304" pitchFamily="18" charset="0"/>
                <a:cs typeface="Times New Roman" panose="02020603050405020304" pitchFamily="18" charset="0"/>
              </a:rPr>
              <a:t>, C. G-E., Vázquez, M. G., </a:t>
            </a:r>
            <a:r>
              <a:rPr lang="en-US" sz="1800" dirty="0" err="1">
                <a:effectLst/>
                <a:latin typeface="+mj-lt"/>
                <a:ea typeface="Times New Roman" panose="02020603050405020304" pitchFamily="18" charset="0"/>
                <a:cs typeface="Times New Roman" panose="02020603050405020304" pitchFamily="18" charset="0"/>
              </a:rPr>
              <a:t>Madajczyk</a:t>
            </a:r>
            <a:r>
              <a:rPr lang="en-US" sz="1800" dirty="0">
                <a:effectLst/>
                <a:latin typeface="+mj-lt"/>
                <a:ea typeface="Times New Roman" panose="02020603050405020304" pitchFamily="18" charset="0"/>
                <a:cs typeface="Times New Roman" panose="02020603050405020304" pitchFamily="18" charset="0"/>
              </a:rPr>
              <a:t>, N., </a:t>
            </a:r>
            <a:r>
              <a:rPr lang="en-US" sz="1800" dirty="0" err="1">
                <a:effectLst/>
                <a:latin typeface="+mj-lt"/>
                <a:ea typeface="Times New Roman" panose="02020603050405020304" pitchFamily="18" charset="0"/>
                <a:cs typeface="Times New Roman" panose="02020603050405020304" pitchFamily="18" charset="0"/>
              </a:rPr>
              <a:t>Malekkidou</a:t>
            </a:r>
            <a:r>
              <a:rPr lang="en-US" sz="1800" dirty="0">
                <a:effectLst/>
                <a:latin typeface="+mj-lt"/>
                <a:ea typeface="Times New Roman" panose="02020603050405020304" pitchFamily="18" charset="0"/>
                <a:cs typeface="Times New Roman" panose="02020603050405020304" pitchFamily="18" charset="0"/>
              </a:rPr>
              <a:t>, E., </a:t>
            </a:r>
            <a:r>
              <a:rPr lang="en-US" sz="1800" dirty="0" err="1">
                <a:effectLst/>
                <a:latin typeface="+mj-lt"/>
                <a:ea typeface="Times New Roman" panose="02020603050405020304" pitchFamily="18" charset="0"/>
                <a:cs typeface="Times New Roman" panose="02020603050405020304" pitchFamily="18" charset="0"/>
              </a:rPr>
              <a:t>Mavroudi</a:t>
            </a:r>
            <a:r>
              <a:rPr lang="en-US" sz="1800" dirty="0">
                <a:effectLst/>
                <a:latin typeface="+mj-lt"/>
                <a:ea typeface="Times New Roman" panose="02020603050405020304" pitchFamily="18" charset="0"/>
                <a:cs typeface="Times New Roman" panose="02020603050405020304" pitchFamily="18" charset="0"/>
              </a:rPr>
              <a:t>, M. (…), Vos, P. (2023). Strategies for mainstreaming nature-based solutions in urban governance capacities in ten European cities. </a:t>
            </a:r>
            <a:r>
              <a:rPr lang="en-US" sz="1800" i="1" dirty="0">
                <a:effectLst/>
                <a:latin typeface="+mj-lt"/>
                <a:ea typeface="Times New Roman" panose="02020603050405020304" pitchFamily="18" charset="0"/>
                <a:cs typeface="Times New Roman" panose="02020603050405020304" pitchFamily="18" charset="0"/>
              </a:rPr>
              <a:t>Urban Sustainability, 3</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3"/>
              </a:rPr>
              <a:t>https://doi.org/10.1038/s42949-023-00134-9</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Karamoutsou</a:t>
            </a:r>
            <a:r>
              <a:rPr lang="en-US" sz="1800" dirty="0">
                <a:effectLst/>
                <a:latin typeface="+mj-lt"/>
                <a:ea typeface="Times New Roman" panose="02020603050405020304" pitchFamily="18" charset="0"/>
                <a:cs typeface="Times New Roman" panose="02020603050405020304" pitchFamily="18" charset="0"/>
              </a:rPr>
              <a:t>, L., </a:t>
            </a:r>
            <a:r>
              <a:rPr lang="en-US" sz="1800" dirty="0" err="1">
                <a:effectLst/>
                <a:latin typeface="+mj-lt"/>
                <a:ea typeface="Times New Roman" panose="02020603050405020304" pitchFamily="18" charset="0"/>
                <a:cs typeface="Times New Roman" panose="02020603050405020304" pitchFamily="18" charset="0"/>
              </a:rPr>
              <a:t>Veliou</a:t>
            </a:r>
            <a:r>
              <a:rPr lang="en-US" sz="1800" dirty="0">
                <a:effectLst/>
                <a:latin typeface="+mj-lt"/>
                <a:ea typeface="Times New Roman" panose="02020603050405020304" pitchFamily="18" charset="0"/>
                <a:cs typeface="Times New Roman" panose="02020603050405020304" pitchFamily="18" charset="0"/>
              </a:rPr>
              <a:t>, E., </a:t>
            </a:r>
            <a:r>
              <a:rPr lang="en-US" sz="1800" dirty="0" err="1">
                <a:effectLst/>
                <a:latin typeface="+mj-lt"/>
                <a:ea typeface="Times New Roman" panose="02020603050405020304" pitchFamily="18" charset="0"/>
                <a:cs typeface="Times New Roman" panose="02020603050405020304" pitchFamily="18" charset="0"/>
              </a:rPr>
              <a:t>Kvernberg</a:t>
            </a:r>
            <a:r>
              <a:rPr lang="en-US" sz="1800" dirty="0">
                <a:effectLst/>
                <a:latin typeface="+mj-lt"/>
                <a:ea typeface="Times New Roman" panose="02020603050405020304" pitchFamily="18" charset="0"/>
                <a:cs typeface="Times New Roman" panose="02020603050405020304" pitchFamily="18" charset="0"/>
              </a:rPr>
              <a:t>, E. B., &amp; </a:t>
            </a:r>
            <a:r>
              <a:rPr lang="en-US" sz="1800" dirty="0" err="1">
                <a:effectLst/>
                <a:latin typeface="+mj-lt"/>
                <a:ea typeface="Times New Roman" panose="02020603050405020304" pitchFamily="18" charset="0"/>
                <a:cs typeface="Times New Roman" panose="02020603050405020304" pitchFamily="18" charset="0"/>
              </a:rPr>
              <a:t>Psilovikos</a:t>
            </a:r>
            <a:r>
              <a:rPr lang="en-US" sz="1800" dirty="0">
                <a:effectLst/>
                <a:latin typeface="+mj-lt"/>
                <a:ea typeface="Times New Roman" panose="02020603050405020304" pitchFamily="18" charset="0"/>
                <a:cs typeface="Times New Roman" panose="02020603050405020304" pitchFamily="18" charset="0"/>
              </a:rPr>
              <a:t>, A. (2024). Urban Stormwater Management: A Sustainable Approach. </a:t>
            </a:r>
            <a:r>
              <a:rPr lang="en-US" sz="1800" i="1" dirty="0">
                <a:effectLst/>
                <a:latin typeface="+mj-lt"/>
                <a:ea typeface="Times New Roman" panose="02020603050405020304" pitchFamily="18" charset="0"/>
                <a:cs typeface="Times New Roman" panose="02020603050405020304" pitchFamily="18" charset="0"/>
              </a:rPr>
              <a:t>Water, 16</a:t>
            </a:r>
            <a:r>
              <a:rPr lang="en-US" sz="1800" dirty="0">
                <a:effectLst/>
                <a:latin typeface="+mj-lt"/>
                <a:ea typeface="Times New Roman" panose="02020603050405020304" pitchFamily="18" charset="0"/>
                <a:cs typeface="Times New Roman" panose="02020603050405020304" pitchFamily="18" charset="0"/>
              </a:rPr>
              <a:t>(15).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4"/>
              </a:rPr>
              <a:t>https://doi.org/10.3390/w16152089</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Li, Y., </a:t>
            </a:r>
            <a:r>
              <a:rPr lang="en-US" sz="1800" dirty="0" err="1">
                <a:effectLst/>
                <a:latin typeface="+mj-lt"/>
                <a:ea typeface="Times New Roman" panose="02020603050405020304" pitchFamily="18" charset="0"/>
                <a:cs typeface="Times New Roman" panose="02020603050405020304" pitchFamily="18" charset="0"/>
              </a:rPr>
              <a:t>Zhai</a:t>
            </a:r>
            <a:r>
              <a:rPr lang="en-US" sz="1800" dirty="0">
                <a:effectLst/>
                <a:latin typeface="+mj-lt"/>
                <a:ea typeface="Times New Roman" panose="02020603050405020304" pitchFamily="18" charset="0"/>
                <a:cs typeface="Times New Roman" panose="02020603050405020304" pitchFamily="18" charset="0"/>
              </a:rPr>
              <a:t>, W., Yang, Z., Tang, J., Li, H., &amp; Huang, H. (2024). A review of nature-based solutions to environmental hazards through the lens of environmental justice. </a:t>
            </a:r>
            <a:r>
              <a:rPr lang="en-US" sz="1800" i="1" dirty="0">
                <a:effectLst/>
                <a:latin typeface="+mj-lt"/>
                <a:ea typeface="Times New Roman" panose="02020603050405020304" pitchFamily="18" charset="0"/>
                <a:cs typeface="Times New Roman" panose="02020603050405020304" pitchFamily="18" charset="0"/>
              </a:rPr>
              <a:t>SSRN</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5"/>
              </a:rPr>
              <a:t>http://dx.doi.org/10.2139/ssrn.4724771</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Meyer, W. B. (2013)</a:t>
            </a:r>
            <a:r>
              <a:rPr lang="en-US" sz="1800" i="1"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The Environmental Advantages of Cities: Countering Commonsense.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https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doi</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org</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/10.7551/</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mitpress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/9513.001.0001</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Oberndorfer</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E</a:t>
            </a:r>
            <a:r>
              <a:rPr lang="el-GR" sz="1800" dirty="0">
                <a:effectLst/>
                <a:latin typeface="+mj-lt"/>
                <a:ea typeface="Times New Roman" panose="02020603050405020304" pitchFamily="18" charset="0"/>
                <a:cs typeface="Times New Roman" panose="02020603050405020304" pitchFamily="18" charset="0"/>
              </a:rPr>
              <a:t>., </a:t>
            </a:r>
            <a:r>
              <a:rPr lang="en-US" sz="1800" dirty="0" err="1">
                <a:effectLst/>
                <a:latin typeface="+mj-lt"/>
                <a:ea typeface="Times New Roman" panose="02020603050405020304" pitchFamily="18" charset="0"/>
                <a:cs typeface="Times New Roman" panose="02020603050405020304" pitchFamily="18" charset="0"/>
              </a:rPr>
              <a:t>Lundholm</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J</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Bass</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B</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Coffman</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R</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Doshi</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H</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Dunnett</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N</a:t>
            </a:r>
            <a:r>
              <a:rPr lang="el-GR" sz="1800" dirty="0">
                <a:effectLst/>
                <a:latin typeface="+mj-lt"/>
                <a:ea typeface="Times New Roman" panose="02020603050405020304" pitchFamily="18" charset="0"/>
                <a:cs typeface="Times New Roman" panose="02020603050405020304" pitchFamily="18" charset="0"/>
              </a:rPr>
              <a:t>., </a:t>
            </a:r>
            <a:r>
              <a:rPr lang="en-US" sz="1800" dirty="0" err="1">
                <a:effectLst/>
                <a:latin typeface="+mj-lt"/>
                <a:ea typeface="Times New Roman" panose="02020603050405020304" pitchFamily="18" charset="0"/>
                <a:cs typeface="Times New Roman" panose="02020603050405020304" pitchFamily="18" charset="0"/>
              </a:rPr>
              <a:t>Gaffin</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S</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K</a:t>
            </a:r>
            <a:r>
              <a:rPr lang="el-GR" sz="1800" dirty="0">
                <a:effectLst/>
                <a:latin typeface="+mj-lt"/>
                <a:ea typeface="Times New Roman" panose="02020603050405020304" pitchFamily="18" charset="0"/>
                <a:cs typeface="Times New Roman" panose="02020603050405020304" pitchFamily="18" charset="0"/>
              </a:rPr>
              <a:t>ö</a:t>
            </a:r>
            <a:r>
              <a:rPr lang="en-US" sz="1800" dirty="0" err="1">
                <a:effectLst/>
                <a:latin typeface="+mj-lt"/>
                <a:ea typeface="Times New Roman" panose="02020603050405020304" pitchFamily="18" charset="0"/>
                <a:cs typeface="Times New Roman" panose="02020603050405020304" pitchFamily="18" charset="0"/>
              </a:rPr>
              <a:t>hler</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M</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Liu</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K</a:t>
            </a:r>
            <a:r>
              <a:rPr lang="el-GR" sz="1800" dirty="0">
                <a:effectLst/>
                <a:latin typeface="+mj-lt"/>
                <a:ea typeface="Times New Roman" panose="02020603050405020304" pitchFamily="18" charset="0"/>
                <a:cs typeface="Times New Roman" panose="02020603050405020304" pitchFamily="18" charset="0"/>
              </a:rPr>
              <a:t>., &amp; </a:t>
            </a:r>
            <a:r>
              <a:rPr lang="en-US" sz="1800" dirty="0">
                <a:effectLst/>
                <a:latin typeface="+mj-lt"/>
                <a:ea typeface="Times New Roman" panose="02020603050405020304" pitchFamily="18" charset="0"/>
                <a:cs typeface="Times New Roman" panose="02020603050405020304" pitchFamily="18" charset="0"/>
              </a:rPr>
              <a:t>Rowe</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B</a:t>
            </a:r>
            <a:r>
              <a:rPr lang="el-GR" sz="1800" dirty="0">
                <a:effectLst/>
                <a:latin typeface="+mj-lt"/>
                <a:ea typeface="Times New Roman" panose="02020603050405020304" pitchFamily="18" charset="0"/>
                <a:cs typeface="Times New Roman" panose="02020603050405020304" pitchFamily="18" charset="0"/>
              </a:rPr>
              <a:t>. (2007). </a:t>
            </a:r>
            <a:r>
              <a:rPr lang="en-US" sz="1800" dirty="0">
                <a:effectLst/>
                <a:latin typeface="+mj-lt"/>
                <a:ea typeface="Times New Roman" panose="02020603050405020304" pitchFamily="18" charset="0"/>
                <a:cs typeface="Times New Roman" panose="02020603050405020304" pitchFamily="18" charset="0"/>
              </a:rPr>
              <a:t>Green Roofs as Urban Ecosystems: Ecological Structures, Functions, and Services. </a:t>
            </a:r>
            <a:r>
              <a:rPr lang="pt-PT" sz="1800" i="1" dirty="0">
                <a:effectLst/>
                <a:latin typeface="+mj-lt"/>
                <a:ea typeface="Times New Roman" panose="02020603050405020304" pitchFamily="18" charset="0"/>
                <a:cs typeface="Times New Roman" panose="02020603050405020304" pitchFamily="18" charset="0"/>
              </a:rPr>
              <a:t>BioScience, 57</a:t>
            </a:r>
            <a:r>
              <a:rPr lang="pt-PT" sz="1800" dirty="0">
                <a:effectLst/>
                <a:latin typeface="+mj-lt"/>
                <a:ea typeface="Times New Roman" panose="02020603050405020304" pitchFamily="18" charset="0"/>
                <a:cs typeface="Times New Roman" panose="02020603050405020304" pitchFamily="18" charset="0"/>
              </a:rPr>
              <a:t>.</a:t>
            </a:r>
            <a:r>
              <a:rPr lang="pt-PT" sz="1800" dirty="0">
                <a:solidFill>
                  <a:srgbClr val="026E7B"/>
                </a:solidFill>
                <a:effectLst/>
                <a:latin typeface="+mj-lt"/>
                <a:ea typeface="Times New Roman" panose="02020603050405020304" pitchFamily="18" charset="0"/>
                <a:cs typeface="Times New Roman" panose="02020603050405020304" pitchFamily="18" charset="0"/>
              </a:rPr>
              <a:t> </a:t>
            </a:r>
            <a:r>
              <a:rPr lang="pt-PT" sz="1800" b="0" u="sng" dirty="0">
                <a:solidFill>
                  <a:srgbClr val="026E7B"/>
                </a:solidFill>
                <a:effectLst/>
                <a:latin typeface="+mj-lt"/>
                <a:ea typeface="Times New Roman" panose="02020603050405020304" pitchFamily="18" charset="0"/>
                <a:cs typeface="Times New Roman" panose="02020603050405020304" pitchFamily="18" charset="0"/>
                <a:hlinkClick r:id="rId7"/>
              </a:rPr>
              <a:t>https://doi.org/10.1641/B571005</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pt-PT" sz="1800" dirty="0">
                <a:effectLst/>
                <a:latin typeface="+mj-lt"/>
                <a:ea typeface="Times New Roman" panose="02020603050405020304" pitchFamily="18" charset="0"/>
                <a:cs typeface="Times New Roman" panose="02020603050405020304" pitchFamily="18" charset="0"/>
              </a:rPr>
              <a:t>Perivoliotis, D., Arvanitis, I., Tzavali, A., Papakostas, V., Kappou, S., Andreakos, G., Fotiadi, A., Paravantis, J. A., Souliotis, M., &amp; Mihalakakou, G. (2023). </a:t>
            </a:r>
            <a:r>
              <a:rPr lang="en-US" sz="1800" dirty="0">
                <a:effectLst/>
                <a:latin typeface="+mj-lt"/>
                <a:ea typeface="Times New Roman" panose="02020603050405020304" pitchFamily="18" charset="0"/>
                <a:cs typeface="Times New Roman" panose="02020603050405020304" pitchFamily="18" charset="0"/>
              </a:rPr>
              <a:t>Sustainable Urban Environment through Green Roofs: A Literature Review with Case Studies. </a:t>
            </a:r>
            <a:r>
              <a:rPr lang="en-US" sz="1800" i="1" dirty="0">
                <a:effectLst/>
                <a:latin typeface="+mj-lt"/>
                <a:ea typeface="Times New Roman" panose="02020603050405020304" pitchFamily="18" charset="0"/>
                <a:cs typeface="Times New Roman" panose="02020603050405020304" pitchFamily="18" charset="0"/>
              </a:rPr>
              <a:t>Sustainability, 15</a:t>
            </a:r>
            <a:r>
              <a:rPr lang="en-US" sz="1800" dirty="0">
                <a:effectLst/>
                <a:latin typeface="+mj-lt"/>
                <a:ea typeface="Times New Roman" panose="02020603050405020304" pitchFamily="18" charset="0"/>
                <a:cs typeface="Times New Roman" panose="02020603050405020304" pitchFamily="18" charset="0"/>
              </a:rPr>
              <a:t>(22).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8"/>
              </a:rPr>
              <a:t>https://doi.org/10.3390/su152215976</a:t>
            </a:r>
            <a:r>
              <a:rPr lang="en-US" sz="1800" dirty="0">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642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a:t>Literatūra</a:t>
            </a:r>
            <a:endParaRPr lang="pt-PT" dirty="0"/>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838200" y="1178140"/>
            <a:ext cx="11026140" cy="5703570"/>
          </a:xfrm>
        </p:spPr>
        <p:txBody>
          <a:bodyPr>
            <a:normAutofit/>
          </a:bodyPr>
          <a:lstStyle/>
          <a:p>
            <a:pPr marL="0" marR="0" indent="0" algn="just">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Phelan, P., </a:t>
            </a:r>
            <a:r>
              <a:rPr lang="en-US" sz="1800" dirty="0" err="1">
                <a:effectLst/>
                <a:latin typeface="+mj-lt"/>
                <a:ea typeface="Times New Roman" panose="02020603050405020304" pitchFamily="18" charset="0"/>
                <a:cs typeface="Times New Roman" panose="02020603050405020304" pitchFamily="18" charset="0"/>
              </a:rPr>
              <a:t>Kaloush</a:t>
            </a:r>
            <a:r>
              <a:rPr lang="en-US" sz="1800" dirty="0">
                <a:effectLst/>
                <a:latin typeface="+mj-lt"/>
                <a:ea typeface="Times New Roman" panose="02020603050405020304" pitchFamily="18" charset="0"/>
                <a:cs typeface="Times New Roman" panose="02020603050405020304" pitchFamily="18" charset="0"/>
              </a:rPr>
              <a:t>, K., Miner, M., Golden, J., Phelan, B., Silva, H., &amp; Taylor, R. (2015). Urban heat island: Mechanisms, implications, and possible remedies. </a:t>
            </a:r>
            <a:r>
              <a:rPr lang="en-US" sz="1800" i="1" dirty="0">
                <a:effectLst/>
                <a:latin typeface="+mj-lt"/>
                <a:ea typeface="Times New Roman" panose="02020603050405020304" pitchFamily="18" charset="0"/>
                <a:cs typeface="Times New Roman" panose="02020603050405020304" pitchFamily="18" charset="0"/>
              </a:rPr>
              <a:t>Annual Review of Environment and Resources, 40</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3"/>
              </a:rPr>
              <a:t>https://doi.org/10.1146/annurev-environ-102014-021155</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Shahmohammad</a:t>
            </a:r>
            <a:r>
              <a:rPr lang="en-US" sz="1800" dirty="0">
                <a:effectLst/>
                <a:latin typeface="+mj-lt"/>
                <a:ea typeface="Times New Roman" panose="02020603050405020304" pitchFamily="18" charset="0"/>
                <a:cs typeface="Times New Roman" panose="02020603050405020304" pitchFamily="18" charset="0"/>
              </a:rPr>
              <a:t>, M., </a:t>
            </a:r>
            <a:r>
              <a:rPr lang="en-US" sz="1800" dirty="0" err="1">
                <a:effectLst/>
                <a:latin typeface="+mj-lt"/>
                <a:ea typeface="Times New Roman" panose="02020603050405020304" pitchFamily="18" charset="0"/>
                <a:cs typeface="Times New Roman" panose="02020603050405020304" pitchFamily="18" charset="0"/>
              </a:rPr>
              <a:t>Hosseinzadeh</a:t>
            </a:r>
            <a:r>
              <a:rPr lang="en-US" sz="1800" dirty="0">
                <a:effectLst/>
                <a:latin typeface="+mj-lt"/>
                <a:ea typeface="Times New Roman" panose="02020603050405020304" pitchFamily="18" charset="0"/>
                <a:cs typeface="Times New Roman" panose="02020603050405020304" pitchFamily="18" charset="0"/>
              </a:rPr>
              <a:t>, M., Dvorak, B., </a:t>
            </a:r>
            <a:r>
              <a:rPr lang="en-US" sz="1800" dirty="0" err="1">
                <a:effectLst/>
                <a:latin typeface="+mj-lt"/>
                <a:ea typeface="Times New Roman" panose="02020603050405020304" pitchFamily="18" charset="0"/>
                <a:cs typeface="Times New Roman" panose="02020603050405020304" pitchFamily="18" charset="0"/>
              </a:rPr>
              <a:t>Bordbar</a:t>
            </a:r>
            <a:r>
              <a:rPr lang="en-US" sz="1800" dirty="0">
                <a:effectLst/>
                <a:latin typeface="+mj-lt"/>
                <a:ea typeface="Times New Roman" panose="02020603050405020304" pitchFamily="18" charset="0"/>
                <a:cs typeface="Times New Roman" panose="02020603050405020304" pitchFamily="18" charset="0"/>
              </a:rPr>
              <a:t>, F., </a:t>
            </a:r>
            <a:r>
              <a:rPr lang="en-US" sz="1800" dirty="0" err="1">
                <a:effectLst/>
                <a:latin typeface="+mj-lt"/>
                <a:ea typeface="Times New Roman" panose="02020603050405020304" pitchFamily="18" charset="0"/>
                <a:cs typeface="Times New Roman" panose="02020603050405020304" pitchFamily="18" charset="0"/>
              </a:rPr>
              <a:t>Shahmohammadmirab</a:t>
            </a:r>
            <a:r>
              <a:rPr lang="en-US" sz="1800" dirty="0">
                <a:effectLst/>
                <a:latin typeface="+mj-lt"/>
                <a:ea typeface="Times New Roman" panose="02020603050405020304" pitchFamily="18" charset="0"/>
                <a:cs typeface="Times New Roman" panose="02020603050405020304" pitchFamily="18" charset="0"/>
              </a:rPr>
              <a:t>, H., &amp; </a:t>
            </a:r>
            <a:r>
              <a:rPr lang="en-US" sz="1800" dirty="0" err="1">
                <a:effectLst/>
                <a:latin typeface="+mj-lt"/>
                <a:ea typeface="Times New Roman" panose="02020603050405020304" pitchFamily="18" charset="0"/>
                <a:cs typeface="Times New Roman" panose="02020603050405020304" pitchFamily="18" charset="0"/>
              </a:rPr>
              <a:t>Aghamohammadi</a:t>
            </a:r>
            <a:r>
              <a:rPr lang="en-US" sz="1800" dirty="0">
                <a:effectLst/>
                <a:latin typeface="+mj-lt"/>
                <a:ea typeface="Times New Roman" panose="02020603050405020304" pitchFamily="18" charset="0"/>
                <a:cs typeface="Times New Roman" panose="02020603050405020304" pitchFamily="18" charset="0"/>
              </a:rPr>
              <a:t>, N. (2022).</a:t>
            </a:r>
            <a:r>
              <a:rPr lang="en-US" sz="1800" i="1"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Sustainable green roofs: a comprehensive review of influential factors. </a:t>
            </a:r>
            <a:r>
              <a:rPr lang="en-US" sz="1800" i="1" dirty="0">
                <a:effectLst/>
                <a:latin typeface="+mj-lt"/>
                <a:ea typeface="Times New Roman" panose="02020603050405020304" pitchFamily="18" charset="0"/>
                <a:cs typeface="Times New Roman" panose="02020603050405020304" pitchFamily="18" charset="0"/>
              </a:rPr>
              <a:t>Environmental Science and Pollution Research</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4"/>
              </a:rPr>
              <a:t>https://doi.org/10.1007/s11356-022-23405-x</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Skaldina</a:t>
            </a:r>
            <a:r>
              <a:rPr lang="en-US" sz="1800" dirty="0">
                <a:effectLst/>
                <a:latin typeface="+mj-lt"/>
                <a:ea typeface="Times New Roman" panose="02020603050405020304" pitchFamily="18" charset="0"/>
                <a:cs typeface="Times New Roman" panose="02020603050405020304" pitchFamily="18" charset="0"/>
              </a:rPr>
              <a:t>, O., </a:t>
            </a:r>
            <a:r>
              <a:rPr lang="en-US" sz="1800" dirty="0" err="1">
                <a:effectLst/>
                <a:latin typeface="+mj-lt"/>
                <a:ea typeface="Times New Roman" panose="02020603050405020304" pitchFamily="18" charset="0"/>
                <a:cs typeface="Times New Roman" panose="02020603050405020304" pitchFamily="18" charset="0"/>
              </a:rPr>
              <a:t>Nylund</a:t>
            </a:r>
            <a:r>
              <a:rPr lang="en-US" sz="1800" dirty="0">
                <a:effectLst/>
                <a:latin typeface="+mj-lt"/>
                <a:ea typeface="Times New Roman" panose="02020603050405020304" pitchFamily="18" charset="0"/>
                <a:cs typeface="Times New Roman" panose="02020603050405020304" pitchFamily="18" charset="0"/>
              </a:rPr>
              <a:t>, A., &amp; </a:t>
            </a:r>
            <a:r>
              <a:rPr lang="en-US" sz="1800" dirty="0" err="1">
                <a:effectLst/>
                <a:latin typeface="+mj-lt"/>
                <a:ea typeface="Times New Roman" panose="02020603050405020304" pitchFamily="18" charset="0"/>
                <a:cs typeface="Times New Roman" panose="02020603050405020304" pitchFamily="18" charset="0"/>
              </a:rPr>
              <a:t>Ramula</a:t>
            </a:r>
            <a:r>
              <a:rPr lang="en-US" sz="1800" dirty="0">
                <a:effectLst/>
                <a:latin typeface="+mj-lt"/>
                <a:ea typeface="Times New Roman" panose="02020603050405020304" pitchFamily="18" charset="0"/>
                <a:cs typeface="Times New Roman" panose="02020603050405020304" pitchFamily="18" charset="0"/>
              </a:rPr>
              <a:t>, S. (2024). Neglected puzzle pieces of urban green infrastructure: richness, cover, and composition of insect-pollinated plants in traffic-related green spaces. </a:t>
            </a:r>
            <a:r>
              <a:rPr lang="en-US" sz="1800" i="1" dirty="0">
                <a:effectLst/>
                <a:latin typeface="+mj-lt"/>
                <a:ea typeface="Times New Roman" panose="02020603050405020304" pitchFamily="18" charset="0"/>
                <a:cs typeface="Times New Roman" panose="02020603050405020304" pitchFamily="18" charset="0"/>
              </a:rPr>
              <a:t>Landscape Ecology, 39</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5"/>
              </a:rPr>
              <a:t>https://doi.org/10.1007/s10980-024-01881-5</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United Nations (n.d.) 68% of the world population projected to live in urban areas by 2050, says UN.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https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www</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un</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org</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uk</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desa</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/68-</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world</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population</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projected</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live</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urban</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areas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-2050-</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says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un</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Zhang, X., Brandt, M., Tong, X., </a:t>
            </a:r>
            <a:r>
              <a:rPr lang="en-US" sz="1800" dirty="0" err="1">
                <a:effectLst/>
                <a:latin typeface="+mj-lt"/>
                <a:ea typeface="Times New Roman" panose="02020603050405020304" pitchFamily="18" charset="0"/>
                <a:cs typeface="Times New Roman" panose="02020603050405020304" pitchFamily="18" charset="0"/>
              </a:rPr>
              <a:t>Ciais</a:t>
            </a:r>
            <a:r>
              <a:rPr lang="en-US" sz="1800" dirty="0">
                <a:effectLst/>
                <a:latin typeface="+mj-lt"/>
                <a:ea typeface="Times New Roman" panose="02020603050405020304" pitchFamily="18" charset="0"/>
                <a:cs typeface="Times New Roman" panose="02020603050405020304" pitchFamily="18" charset="0"/>
              </a:rPr>
              <a:t>, P., Yue, Y., Xiao, X., Zhang, W., Wang, K., &amp; </a:t>
            </a:r>
            <a:r>
              <a:rPr lang="en-US" sz="1800" dirty="0" err="1">
                <a:effectLst/>
                <a:latin typeface="+mj-lt"/>
                <a:ea typeface="Times New Roman" panose="02020603050405020304" pitchFamily="18" charset="0"/>
                <a:cs typeface="Times New Roman" panose="02020603050405020304" pitchFamily="18" charset="0"/>
              </a:rPr>
              <a:t>Fensholt</a:t>
            </a:r>
            <a:r>
              <a:rPr lang="en-US" sz="1800" dirty="0">
                <a:effectLst/>
                <a:latin typeface="+mj-lt"/>
                <a:ea typeface="Times New Roman" panose="02020603050405020304" pitchFamily="18" charset="0"/>
                <a:cs typeface="Times New Roman" panose="02020603050405020304" pitchFamily="18" charset="0"/>
              </a:rPr>
              <a:t>, R. (2022).</a:t>
            </a:r>
            <a:r>
              <a:rPr lang="en-US" sz="1800" i="1"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 A large but transient carbon sink from urbanization and rural depopulation in China. </a:t>
            </a:r>
            <a:r>
              <a:rPr lang="en-US" sz="1800" i="1" dirty="0">
                <a:effectLst/>
                <a:latin typeface="+mj-lt"/>
                <a:ea typeface="Times New Roman" panose="02020603050405020304" pitchFamily="18" charset="0"/>
                <a:cs typeface="Times New Roman" panose="02020603050405020304" pitchFamily="18" charset="0"/>
              </a:rPr>
              <a:t>Nature Sustainability 5</a:t>
            </a:r>
            <a:r>
              <a:rPr lang="en-US" sz="1800" dirty="0">
                <a:effectLst/>
                <a:latin typeface="+mj-lt"/>
                <a:ea typeface="Times New Roman" panose="02020603050405020304" pitchFamily="18" charset="0"/>
                <a:cs typeface="Times New Roman" panose="02020603050405020304" pitchFamily="18" charset="0"/>
              </a:rPr>
              <a:t>, 321–328.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7"/>
              </a:rPr>
              <a:t>https://doi.org/10.1038/s41893-021-00843-y</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indent="0">
              <a:buNone/>
            </a:pPr>
            <a:endParaRPr lang="en-GB" sz="1400" dirty="0">
              <a:latin typeface="Aptos" panose="020B0004020202020204"/>
            </a:endParaRPr>
          </a:p>
        </p:txBody>
      </p:sp>
    </p:spTree>
    <p:extLst>
      <p:ext uri="{BB962C8B-B14F-4D97-AF65-F5344CB8AC3E}">
        <p14:creationId xmlns:p14="http://schemas.microsoft.com/office/powerpoint/2010/main" val="3709919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814F3873-99F2-9B8D-0C7F-03C55001EBBB}"/>
              </a:ext>
            </a:extLst>
          </p:cNvPr>
          <p:cNvSpPr>
            <a:spLocks noGrp="1"/>
          </p:cNvSpPr>
          <p:nvPr>
            <p:ph type="title"/>
          </p:nvPr>
        </p:nvSpPr>
        <p:spPr>
          <a:xfrm>
            <a:off x="866002" y="1542288"/>
            <a:ext cx="10459996" cy="633251"/>
          </a:xfrm>
        </p:spPr>
        <p:txBody>
          <a:bodyPr>
            <a:noAutofit/>
          </a:bodyPr>
          <a:lstStyle/>
          <a:p>
            <a:pPr algn="ctr"/>
            <a:r>
              <a:rPr lang="en-US" sz="4000" dirty="0"/>
              <a:t>Klimato pasivaikščiojimas…</a:t>
            </a:r>
          </a:p>
        </p:txBody>
      </p:sp>
      <p:pic>
        <p:nvPicPr>
          <p:cNvPr id="1030" name="Picture 6" descr="Group walking Vectors - Download Free High-Quality Vectors from Freepik |  Freepik">
            <a:extLst>
              <a:ext uri="{FF2B5EF4-FFF2-40B4-BE49-F238E27FC236}">
                <a16:creationId xmlns:a16="http://schemas.microsoft.com/office/drawing/2014/main" id="{D27ECDB4-4ADB-4AF4-9157-FA929AB8651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76261" y="2429066"/>
            <a:ext cx="3439477" cy="3439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530282"/>
      </p:ext>
    </p:extLst>
  </p:cSld>
  <p:clrMapOvr>
    <a:masterClrMapping/>
  </p:clrMapOvr>
</p:sld>
</file>

<file path=ppt/theme/theme1.xml><?xml version="1.0" encoding="utf-8"?>
<a:theme xmlns:a="http://schemas.openxmlformats.org/drawingml/2006/main" name="eNaBlS">
  <a:themeElements>
    <a:clrScheme name="Custom 29">
      <a:dk1>
        <a:sysClr val="windowText" lastClr="000000"/>
      </a:dk1>
      <a:lt1>
        <a:sysClr val="window" lastClr="FFFFFF"/>
      </a:lt1>
      <a:dk2>
        <a:srgbClr val="A5A5A5"/>
      </a:dk2>
      <a:lt2>
        <a:srgbClr val="4F5052"/>
      </a:lt2>
      <a:accent1>
        <a:srgbClr val="026E7B"/>
      </a:accent1>
      <a:accent2>
        <a:srgbClr val="008B80"/>
      </a:accent2>
      <a:accent3>
        <a:srgbClr val="38AE6B"/>
      </a:accent3>
      <a:accent4>
        <a:srgbClr val="97CA45"/>
      </a:accent4>
      <a:accent5>
        <a:srgbClr val="FFC000"/>
      </a:accent5>
      <a:accent6>
        <a:srgbClr val="B8A63C"/>
      </a:accent6>
      <a:hlink>
        <a:srgbClr val="008B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9A0C9E8A6BFA4191F8E362439289AE" ma:contentTypeVersion="13" ma:contentTypeDescription="Create a new document." ma:contentTypeScope="" ma:versionID="27c6b644a3cb5a2c6537b68a0bb4b5dc">
  <xsd:schema xmlns:xsd="http://www.w3.org/2001/XMLSchema" xmlns:xs="http://www.w3.org/2001/XMLSchema" xmlns:p="http://schemas.microsoft.com/office/2006/metadata/properties" xmlns:ns2="1e2a769c-35bc-47e5-b760-d913f7ddb797" xmlns:ns3="8fa225ef-7d84-4338-ac32-6d7c80201b0f" targetNamespace="http://schemas.microsoft.com/office/2006/metadata/properties" ma:root="true" ma:fieldsID="5f17b93b8af863f9f5ba5cf13c8a66ad" ns2:_="" ns3:_="">
    <xsd:import namespace="1e2a769c-35bc-47e5-b760-d913f7ddb797"/>
    <xsd:import namespace="8fa225ef-7d84-4338-ac32-6d7c80201b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2a769c-35bc-47e5-b760-d913f7ddb7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2a6cb4d-70f8-4a62-884c-d539c95e03b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225ef-7d84-4338-ac32-6d7c80201b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cfcdd7-0c0e-4eda-b35b-9ce3c77e7e14}" ma:internalName="TaxCatchAll" ma:showField="CatchAllData" ma:web="8fa225ef-7d84-4338-ac32-6d7c80201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2a769c-35bc-47e5-b760-d913f7ddb797">
      <Terms xmlns="http://schemas.microsoft.com/office/infopath/2007/PartnerControls"/>
    </lcf76f155ced4ddcb4097134ff3c332f>
    <TaxCatchAll xmlns="8fa225ef-7d84-4338-ac32-6d7c80201b0f" xsi:nil="true"/>
  </documentManagement>
</p:properties>
</file>

<file path=customXml/itemProps1.xml><?xml version="1.0" encoding="utf-8"?>
<ds:datastoreItem xmlns:ds="http://schemas.openxmlformats.org/officeDocument/2006/customXml" ds:itemID="{F4E6B29C-CDCB-4C21-81AF-83637BF71C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2a769c-35bc-47e5-b760-d913f7ddb797"/>
    <ds:schemaRef ds:uri="8fa225ef-7d84-4338-ac32-6d7c80201b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3C5F43-25B1-41A7-9877-D7E8211A3DB2}">
  <ds:schemaRefs>
    <ds:schemaRef ds:uri="http://schemas.microsoft.com/sharepoint/v3/contenttype/forms"/>
  </ds:schemaRefs>
</ds:datastoreItem>
</file>

<file path=customXml/itemProps3.xml><?xml version="1.0" encoding="utf-8"?>
<ds:datastoreItem xmlns:ds="http://schemas.openxmlformats.org/officeDocument/2006/customXml" ds:itemID="{0131A76E-977E-46DC-8D0D-209BA09D3510}">
  <ds:schemaRefs>
    <ds:schemaRef ds:uri="http://schemas.microsoft.com/office/2006/metadata/properties"/>
    <ds:schemaRef ds:uri="http://schemas.microsoft.com/office/infopath/2007/PartnerControls"/>
    <ds:schemaRef ds:uri="1e2a769c-35bc-47e5-b760-d913f7ddb797"/>
    <ds:schemaRef ds:uri="8fa225ef-7d84-4338-ac32-6d7c80201b0f"/>
  </ds:schemaRefs>
</ds:datastoreItem>
</file>

<file path=docProps/app.xml><?xml version="1.0" encoding="utf-8"?>
<Properties xmlns="http://schemas.openxmlformats.org/officeDocument/2006/extended-properties" xmlns:vt="http://schemas.openxmlformats.org/officeDocument/2006/docPropsVTypes">
  <TotalTime>3</TotalTime>
  <Words>943</Words>
  <Application>Microsoft Office PowerPoint</Application>
  <PresentationFormat>Widescreen</PresentationFormat>
  <Paragraphs>75</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Calibri Light</vt:lpstr>
      <vt:lpstr>Times New Roman</vt:lpstr>
      <vt:lpstr>eNaBlS</vt:lpstr>
      <vt:lpstr>Gamta grįsti sprendimai</vt:lpstr>
      <vt:lpstr>Miestų plėtra</vt:lpstr>
      <vt:lpstr>GGS pavyzdžiai miestų erdvėse</vt:lpstr>
      <vt:lpstr>Miestų žaliosios erdvės</vt:lpstr>
      <vt:lpstr>Žalieji stogai</vt:lpstr>
      <vt:lpstr>Retenciniai baseinai / tvenkiniai</vt:lpstr>
      <vt:lpstr>Vabzdžių apdulkinami induočiai augalai</vt:lpstr>
      <vt:lpstr>GGS įgyvendinimas: valdymas ir planavimas</vt:lpstr>
      <vt:lpstr>Literatūra</vt:lpstr>
      <vt:lpstr>Literatūra</vt:lpstr>
      <vt:lpstr>Klimato pasivaikščiojimas…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Dafni Delioglani</dc:creator>
  <cp:lastModifiedBy>Anželika Dautartė</cp:lastModifiedBy>
  <cp:revision>78</cp:revision>
  <dcterms:created xsi:type="dcterms:W3CDTF">2024-01-16T10:31:06Z</dcterms:created>
  <dcterms:modified xsi:type="dcterms:W3CDTF">2026-10-05T12:45:05Z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0x0101009C9A0C9E8A6BFA4191F8E362439289AE</vt:lpwstr>
  </property>
  <property fmtid="{D5CDD505-2E9C-101B-9397-08002B2CF9AE}" pid="3" name="MediaServiceImageTags">
    <vt:lpwstr/>
  </property>
</Properties>
</file>