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75" r:id="rId5"/>
    <p:sldId id="258" r:id="rId6"/>
    <p:sldId id="271" r:id="rId7"/>
    <p:sldId id="273" r:id="rId8"/>
    <p:sldId id="277" r:id="rId9"/>
    <p:sldId id="276" r:id="rId10"/>
    <p:sldId id="279" r:id="rId11"/>
    <p:sldId id="280" r:id="rId12"/>
    <p:sldId id="281" r:id="rId13"/>
    <p:sldId id="282" r:id="rId14"/>
    <p:sldId id="283" r:id="rId15"/>
    <p:sldId id="26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14129D-5D70-4282-AB1A-32AF3365AEB5}" v="5" dt="2026-08-13T05:39:46.256"/>
    <p1510:client id="{DCBA1D72-6362-742A-4944-1E41EE066B92}" v="10" dt="2026-08-14T06:06:31.4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66" autoAdjust="0"/>
    <p:restoredTop sz="82203" autoAdjust="0"/>
  </p:normalViewPr>
  <p:slideViewPr>
    <p:cSldViewPr snapToGrid="0">
      <p:cViewPr varScale="1">
        <p:scale>
          <a:sx n="91" d="100"/>
          <a:sy n="91" d="100"/>
        </p:scale>
        <p:origin x="756" y="78"/>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14/08/2026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14/08/2026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Jos </a:t>
            </a:r>
            <a:r>
              <a:rPr lang="en-US" noProof="0" dirty="0" err="1">
                <a:latin typeface="+mn-lt"/>
              </a:rPr>
              <a:t>halutaan</a:t>
            </a:r>
            <a:r>
              <a:rPr lang="en-US" noProof="0" dirty="0">
                <a:latin typeface="+mn-lt"/>
              </a:rPr>
              <a:t>, </a:t>
            </a:r>
            <a:r>
              <a:rPr lang="en-US" noProof="0" dirty="0" err="1">
                <a:latin typeface="+mn-lt"/>
              </a:rPr>
              <a:t>tällä</a:t>
            </a:r>
            <a:r>
              <a:rPr lang="en-US" noProof="0" dirty="0">
                <a:latin typeface="+mn-lt"/>
              </a:rPr>
              <a:t> </a:t>
            </a:r>
            <a:r>
              <a:rPr lang="en-US" noProof="0" dirty="0" err="1">
                <a:latin typeface="+mn-lt"/>
              </a:rPr>
              <a:t>dialla</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luoda</a:t>
            </a:r>
            <a:r>
              <a:rPr lang="en-US" noProof="0" dirty="0">
                <a:latin typeface="+mn-lt"/>
              </a:rPr>
              <a:t> </a:t>
            </a:r>
            <a:r>
              <a:rPr lang="en-US" noProof="0" dirty="0" err="1">
                <a:latin typeface="+mn-lt"/>
              </a:rPr>
              <a:t>yhteys</a:t>
            </a:r>
            <a:r>
              <a:rPr lang="en-US" noProof="0" dirty="0">
                <a:latin typeface="+mn-lt"/>
              </a:rPr>
              <a:t> </a:t>
            </a:r>
            <a:r>
              <a:rPr lang="en-US" noProof="0" dirty="0" err="1">
                <a:latin typeface="+mn-lt"/>
              </a:rPr>
              <a:t>kurssin</a:t>
            </a:r>
            <a:r>
              <a:rPr lang="en-US" noProof="0" dirty="0">
                <a:latin typeface="+mn-lt"/>
              </a:rPr>
              <a:t> </a:t>
            </a:r>
            <a:r>
              <a:rPr lang="en-US" noProof="0" dirty="0" err="1">
                <a:latin typeface="+mn-lt"/>
              </a:rPr>
              <a:t>seuraavaan</a:t>
            </a:r>
            <a:r>
              <a:rPr lang="en-US" noProof="0" dirty="0">
                <a:latin typeface="+mn-lt"/>
              </a:rPr>
              <a:t> </a:t>
            </a:r>
            <a:r>
              <a:rPr lang="en-US" noProof="0" dirty="0" err="1">
                <a:latin typeface="+mn-lt"/>
              </a:rPr>
              <a:t>osioon</a:t>
            </a:r>
            <a:r>
              <a:rPr lang="en-US" noProof="0" dirty="0">
                <a:latin typeface="+mn-lt"/>
              </a:rPr>
              <a:t> “</a:t>
            </a:r>
            <a:r>
              <a:rPr lang="en-US" noProof="0" dirty="0" err="1">
                <a:latin typeface="+mn-lt"/>
              </a:rPr>
              <a:t>Kävely</a:t>
            </a:r>
            <a:r>
              <a:rPr lang="en-US" noProof="0" dirty="0">
                <a:latin typeface="+mn-lt"/>
              </a:rPr>
              <a:t> </a:t>
            </a:r>
            <a:r>
              <a:rPr lang="en-US" noProof="0" dirty="0" err="1">
                <a:latin typeface="+mn-lt"/>
              </a:rPr>
              <a:t>viheralueella</a:t>
            </a:r>
            <a:r>
              <a:rPr lang="en-US" noProof="0" dirty="0">
                <a:latin typeface="+mn-lt"/>
              </a:rPr>
              <a:t>”, </a:t>
            </a:r>
            <a:r>
              <a:rPr lang="en-US" noProof="0" dirty="0" err="1">
                <a:latin typeface="+mn-lt"/>
              </a:rPr>
              <a:t>erityisesti</a:t>
            </a:r>
            <a:r>
              <a:rPr lang="en-US" noProof="0" dirty="0">
                <a:latin typeface="+mn-lt"/>
              </a:rPr>
              <a:t> </a:t>
            </a:r>
            <a:r>
              <a:rPr lang="en-US" noProof="0" dirty="0" err="1">
                <a:latin typeface="+mn-lt"/>
              </a:rPr>
              <a:t>toimintapisteeseen</a:t>
            </a:r>
            <a:r>
              <a:rPr lang="en-US" noProof="0" dirty="0">
                <a:latin typeface="+mn-lt"/>
              </a:rPr>
              <a:t> 1: “Kuka </a:t>
            </a:r>
            <a:r>
              <a:rPr lang="en-US" noProof="0" dirty="0" err="1">
                <a:latin typeface="+mn-lt"/>
              </a:rPr>
              <a:t>täällä</a:t>
            </a:r>
            <a:r>
              <a:rPr lang="en-US" noProof="0" dirty="0">
                <a:latin typeface="+mn-lt"/>
              </a:rPr>
              <a:t> </a:t>
            </a:r>
            <a:r>
              <a:rPr lang="en-US" noProof="0" dirty="0" err="1">
                <a:latin typeface="+mn-lt"/>
              </a:rPr>
              <a:t>elää</a:t>
            </a:r>
            <a:r>
              <a:rPr lang="en-US" noProof="0" dirty="0">
                <a:latin typeface="+mn-lt"/>
              </a:rPr>
              <a:t> ja </a:t>
            </a:r>
            <a:r>
              <a:rPr lang="en-US" noProof="0" dirty="0" err="1">
                <a:latin typeface="+mn-lt"/>
              </a:rPr>
              <a:t>miksi</a:t>
            </a:r>
            <a:r>
              <a:rPr lang="en-US" noProof="0" dirty="0">
                <a:latin typeface="+mn-lt"/>
              </a:rPr>
              <a:t>?”. </a:t>
            </a:r>
            <a:r>
              <a:rPr lang="en-US" noProof="0" dirty="0" err="1">
                <a:latin typeface="+mn-lt"/>
              </a:rPr>
              <a:t>Siinä</a:t>
            </a:r>
            <a:r>
              <a:rPr lang="en-US" noProof="0" dirty="0">
                <a:latin typeface="+mn-lt"/>
              </a:rPr>
              <a:t> </a:t>
            </a:r>
            <a:r>
              <a:rPr lang="en-US" noProof="0" dirty="0" err="1">
                <a:latin typeface="+mn-lt"/>
              </a:rPr>
              <a:t>käsitellään</a:t>
            </a:r>
            <a:r>
              <a:rPr lang="en-US" noProof="0" dirty="0">
                <a:latin typeface="+mn-lt"/>
              </a:rPr>
              <a:t> </a:t>
            </a:r>
            <a:r>
              <a:rPr lang="en-US" noProof="0" dirty="0" err="1">
                <a:latin typeface="+mn-lt"/>
              </a:rPr>
              <a:t>biodiversiteettiä</a:t>
            </a:r>
            <a:r>
              <a:rPr lang="en-US" noProof="0" dirty="0">
                <a:latin typeface="+mn-lt"/>
              </a:rPr>
              <a:t>, </a:t>
            </a:r>
            <a:r>
              <a:rPr lang="en-US" noProof="0" dirty="0" err="1">
                <a:latin typeface="+mn-lt"/>
              </a:rPr>
              <a:t>eri</a:t>
            </a:r>
            <a:r>
              <a:rPr lang="en-US" noProof="0" dirty="0">
                <a:latin typeface="+mn-lt"/>
              </a:rPr>
              <a:t> </a:t>
            </a:r>
            <a:r>
              <a:rPr lang="en-US" noProof="0" dirty="0" err="1">
                <a:latin typeface="+mn-lt"/>
              </a:rPr>
              <a:t>kasvi</a:t>
            </a:r>
            <a:r>
              <a:rPr lang="en-US" noProof="0" dirty="0">
                <a:latin typeface="+mn-lt"/>
              </a:rPr>
              <a:t>- ja </a:t>
            </a:r>
            <a:r>
              <a:rPr lang="en-US" noProof="0" dirty="0" err="1">
                <a:latin typeface="+mn-lt"/>
              </a:rPr>
              <a:t>eläinlajien</a:t>
            </a:r>
            <a:r>
              <a:rPr lang="en-US" noProof="0" dirty="0">
                <a:latin typeface="+mn-lt"/>
              </a:rPr>
              <a:t> </a:t>
            </a:r>
            <a:r>
              <a:rPr lang="en-US" noProof="0" dirty="0" err="1">
                <a:latin typeface="+mn-lt"/>
              </a:rPr>
              <a:t>tunnistamista</a:t>
            </a:r>
            <a:r>
              <a:rPr lang="en-US" noProof="0" dirty="0">
                <a:latin typeface="+mn-lt"/>
              </a:rPr>
              <a:t> </a:t>
            </a:r>
            <a:r>
              <a:rPr lang="en-US" noProof="0" dirty="0" err="1">
                <a:latin typeface="+mn-lt"/>
              </a:rPr>
              <a:t>sekä</a:t>
            </a:r>
            <a:r>
              <a:rPr lang="en-US" noProof="0" dirty="0">
                <a:latin typeface="+mn-lt"/>
              </a:rPr>
              <a:t> </a:t>
            </a:r>
            <a:r>
              <a:rPr lang="en-US" noProof="0" dirty="0" err="1">
                <a:latin typeface="+mn-lt"/>
              </a:rPr>
              <a:t>elinympäristöjen</a:t>
            </a:r>
            <a:r>
              <a:rPr lang="en-US" noProof="0" dirty="0">
                <a:latin typeface="+mn-lt"/>
              </a:rPr>
              <a:t> </a:t>
            </a:r>
            <a:r>
              <a:rPr lang="en-US" noProof="0" dirty="0" err="1">
                <a:latin typeface="+mn-lt"/>
              </a:rPr>
              <a:t>merkitystä</a:t>
            </a:r>
            <a:r>
              <a:rPr lang="en-US" noProof="0"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err="1">
                <a:latin typeface="+mn-lt"/>
              </a:rPr>
              <a:t>Systeemiajattelun</a:t>
            </a:r>
            <a:r>
              <a:rPr lang="en-US" noProof="0" dirty="0">
                <a:latin typeface="+mn-lt"/>
              </a:rPr>
              <a:t> </a:t>
            </a:r>
            <a:r>
              <a:rPr lang="en-US" noProof="0" dirty="0" err="1">
                <a:latin typeface="+mn-lt"/>
              </a:rPr>
              <a:t>harjoitus</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aloittaa</a:t>
            </a:r>
            <a:r>
              <a:rPr lang="en-US" noProof="0" dirty="0">
                <a:latin typeface="+mn-lt"/>
              </a:rPr>
              <a:t> </a:t>
            </a:r>
            <a:r>
              <a:rPr lang="en-US" noProof="0" dirty="0" err="1">
                <a:latin typeface="+mn-lt"/>
              </a:rPr>
              <a:t>kysymyksillä</a:t>
            </a:r>
            <a:r>
              <a:rPr lang="en-US" noProof="0" dirty="0">
                <a:latin typeface="+mn-lt"/>
              </a:rPr>
              <a:t> </a:t>
            </a:r>
            <a:r>
              <a:rPr lang="en-US" noProof="0" dirty="0" err="1">
                <a:latin typeface="+mn-lt"/>
              </a:rPr>
              <a:t>kuten</a:t>
            </a:r>
            <a:r>
              <a:rPr lang="en-US" noProof="0" dirty="0">
                <a:latin typeface="+mn-lt"/>
              </a:rPr>
              <a:t>: “Jos </a:t>
            </a:r>
            <a:r>
              <a:rPr lang="en-US" noProof="0" dirty="0" err="1">
                <a:latin typeface="+mn-lt"/>
              </a:rPr>
              <a:t>niitämme</a:t>
            </a:r>
            <a:r>
              <a:rPr lang="en-US" noProof="0" dirty="0">
                <a:latin typeface="+mn-lt"/>
              </a:rPr>
              <a:t> </a:t>
            </a:r>
            <a:r>
              <a:rPr lang="en-US" noProof="0" dirty="0" err="1">
                <a:latin typeface="+mn-lt"/>
              </a:rPr>
              <a:t>nurmikkoa</a:t>
            </a:r>
            <a:r>
              <a:rPr lang="en-US" noProof="0" dirty="0">
                <a:latin typeface="+mn-lt"/>
              </a:rPr>
              <a:t> </a:t>
            </a:r>
            <a:r>
              <a:rPr lang="en-US" noProof="0" dirty="0" err="1">
                <a:latin typeface="+mn-lt"/>
              </a:rPr>
              <a:t>harvemmin</a:t>
            </a:r>
            <a:r>
              <a:rPr lang="en-US" noProof="0" dirty="0">
                <a:latin typeface="+mn-lt"/>
              </a:rPr>
              <a:t>, </a:t>
            </a:r>
            <a:r>
              <a:rPr lang="en-US" noProof="0" dirty="0" err="1">
                <a:latin typeface="+mn-lt"/>
              </a:rPr>
              <a:t>mikä</a:t>
            </a:r>
            <a:r>
              <a:rPr lang="en-US" noProof="0" dirty="0">
                <a:latin typeface="+mn-lt"/>
              </a:rPr>
              <a:t> </a:t>
            </a:r>
            <a:r>
              <a:rPr lang="en-US" noProof="0" dirty="0" err="1">
                <a:latin typeface="+mn-lt"/>
              </a:rPr>
              <a:t>muuttuu</a:t>
            </a:r>
            <a:r>
              <a:rPr lang="en-US" noProof="0" dirty="0">
                <a:latin typeface="+mn-lt"/>
              </a:rPr>
              <a:t>?” tai “Jos </a:t>
            </a:r>
            <a:r>
              <a:rPr lang="en-US" noProof="0" dirty="0" err="1">
                <a:latin typeface="+mn-lt"/>
              </a:rPr>
              <a:t>istutamme</a:t>
            </a:r>
            <a:r>
              <a:rPr lang="en-US" noProof="0" dirty="0">
                <a:latin typeface="+mn-lt"/>
              </a:rPr>
              <a:t> </a:t>
            </a:r>
            <a:r>
              <a:rPr lang="en-US" noProof="0" dirty="0" err="1">
                <a:latin typeface="+mn-lt"/>
              </a:rPr>
              <a:t>puita</a:t>
            </a:r>
            <a:r>
              <a:rPr lang="en-US" noProof="0" dirty="0">
                <a:latin typeface="+mn-lt"/>
              </a:rPr>
              <a:t> </a:t>
            </a:r>
            <a:r>
              <a:rPr lang="en-US" noProof="0" dirty="0" err="1">
                <a:latin typeface="+mn-lt"/>
              </a:rPr>
              <a:t>tietylle</a:t>
            </a:r>
            <a:r>
              <a:rPr lang="en-US" noProof="0" dirty="0">
                <a:latin typeface="+mn-lt"/>
              </a:rPr>
              <a:t> </a:t>
            </a:r>
            <a:r>
              <a:rPr lang="en-US" noProof="0" dirty="0" err="1">
                <a:latin typeface="+mn-lt"/>
              </a:rPr>
              <a:t>alueelle</a:t>
            </a:r>
            <a:r>
              <a:rPr lang="en-US" noProof="0" dirty="0">
                <a:latin typeface="+mn-lt"/>
              </a:rPr>
              <a:t>, </a:t>
            </a:r>
            <a:r>
              <a:rPr lang="en-US" noProof="0" dirty="0" err="1">
                <a:latin typeface="+mn-lt"/>
              </a:rPr>
              <a:t>kuka</a:t>
            </a:r>
            <a:r>
              <a:rPr lang="en-US" noProof="0" dirty="0">
                <a:latin typeface="+mn-lt"/>
              </a:rPr>
              <a:t> </a:t>
            </a:r>
            <a:r>
              <a:rPr lang="en-US" noProof="0" dirty="0" err="1">
                <a:latin typeface="+mn-lt"/>
              </a:rPr>
              <a:t>hyötyy</a:t>
            </a:r>
            <a:r>
              <a:rPr lang="en-US" noProof="0" dirty="0">
                <a:latin typeface="+mn-lt"/>
              </a:rPr>
              <a:t> ja </a:t>
            </a:r>
            <a:r>
              <a:rPr lang="en-US" noProof="0" dirty="0" err="1">
                <a:latin typeface="+mn-lt"/>
              </a:rPr>
              <a:t>miten</a:t>
            </a:r>
            <a:r>
              <a:rPr lang="en-US" noProof="0" dirty="0">
                <a:latin typeface="+mn-lt"/>
              </a:rPr>
              <a:t>?”. </a:t>
            </a:r>
            <a:r>
              <a:rPr lang="en-US" noProof="0" dirty="0" err="1">
                <a:latin typeface="+mn-lt"/>
              </a:rPr>
              <a:t>Nämä</a:t>
            </a:r>
            <a:r>
              <a:rPr lang="en-US" noProof="0" dirty="0">
                <a:latin typeface="+mn-lt"/>
              </a:rPr>
              <a:t> </a:t>
            </a:r>
            <a:r>
              <a:rPr lang="en-US" noProof="0" dirty="0" err="1">
                <a:latin typeface="+mn-lt"/>
              </a:rPr>
              <a:t>ohjaavat</a:t>
            </a:r>
            <a:r>
              <a:rPr lang="en-US" noProof="0" dirty="0">
                <a:latin typeface="+mn-lt"/>
              </a:rPr>
              <a:t> </a:t>
            </a:r>
            <a:r>
              <a:rPr lang="en-US" noProof="0" dirty="0" err="1">
                <a:latin typeface="+mn-lt"/>
              </a:rPr>
              <a:t>kysymykset</a:t>
            </a:r>
            <a:r>
              <a:rPr lang="en-US" noProof="0" dirty="0">
                <a:latin typeface="+mn-lt"/>
              </a:rPr>
              <a:t> </a:t>
            </a:r>
            <a:r>
              <a:rPr lang="en-US" noProof="0" dirty="0" err="1">
                <a:latin typeface="+mn-lt"/>
              </a:rPr>
              <a:t>auttavat</a:t>
            </a:r>
            <a:r>
              <a:rPr lang="en-US" noProof="0" dirty="0">
                <a:latin typeface="+mn-lt"/>
              </a:rPr>
              <a:t> </a:t>
            </a:r>
            <a:r>
              <a:rPr lang="en-US" noProof="0" dirty="0" err="1">
                <a:latin typeface="+mn-lt"/>
              </a:rPr>
              <a:t>opiskelijoita</a:t>
            </a:r>
            <a:r>
              <a:rPr lang="en-US" noProof="0" dirty="0">
                <a:latin typeface="+mn-lt"/>
              </a:rPr>
              <a:t> </a:t>
            </a:r>
            <a:r>
              <a:rPr lang="en-US" noProof="0" dirty="0" err="1">
                <a:latin typeface="+mn-lt"/>
              </a:rPr>
              <a:t>ymmärtämään</a:t>
            </a:r>
            <a:r>
              <a:rPr lang="en-US" noProof="0" dirty="0">
                <a:latin typeface="+mn-lt"/>
              </a:rPr>
              <a:t> </a:t>
            </a:r>
            <a:r>
              <a:rPr lang="en-US" noProof="0" dirty="0" err="1">
                <a:latin typeface="+mn-lt"/>
              </a:rPr>
              <a:t>ekosysteemin</a:t>
            </a:r>
            <a:r>
              <a:rPr lang="en-US" noProof="0" dirty="0">
                <a:latin typeface="+mn-lt"/>
              </a:rPr>
              <a:t> </a:t>
            </a:r>
            <a:r>
              <a:rPr lang="en-US" noProof="0" dirty="0" err="1">
                <a:latin typeface="+mn-lt"/>
              </a:rPr>
              <a:t>keskinäisiä</a:t>
            </a:r>
            <a:r>
              <a:rPr lang="en-US" noProof="0" dirty="0">
                <a:latin typeface="+mn-lt"/>
              </a:rPr>
              <a:t> </a:t>
            </a:r>
            <a:r>
              <a:rPr lang="en-US" noProof="0" dirty="0" err="1">
                <a:latin typeface="+mn-lt"/>
              </a:rPr>
              <a:t>yhteyksiä</a:t>
            </a:r>
            <a:r>
              <a:rPr lang="en-US" noProof="0" dirty="0">
                <a:latin typeface="+mn-lt"/>
              </a:rPr>
              <a:t> </a:t>
            </a:r>
            <a:r>
              <a:rPr lang="en-US" noProof="0" dirty="0" err="1">
                <a:latin typeface="+mn-lt"/>
              </a:rPr>
              <a:t>osoittamalla</a:t>
            </a:r>
            <a:r>
              <a:rPr lang="en-US" noProof="0" dirty="0">
                <a:latin typeface="+mn-lt"/>
              </a:rPr>
              <a:t>, </a:t>
            </a:r>
            <a:r>
              <a:rPr lang="en-US" noProof="0" dirty="0" err="1">
                <a:latin typeface="+mn-lt"/>
              </a:rPr>
              <a:t>kuinka</a:t>
            </a:r>
            <a:r>
              <a:rPr lang="en-US" noProof="0" dirty="0">
                <a:latin typeface="+mn-lt"/>
              </a:rPr>
              <a:t> </a:t>
            </a:r>
            <a:r>
              <a:rPr lang="en-US" noProof="0" dirty="0" err="1">
                <a:latin typeface="+mn-lt"/>
              </a:rPr>
              <a:t>yksi</a:t>
            </a:r>
            <a:r>
              <a:rPr lang="en-US" noProof="0" dirty="0">
                <a:latin typeface="+mn-lt"/>
              </a:rPr>
              <a:t> </a:t>
            </a:r>
            <a:r>
              <a:rPr lang="en-US" noProof="0" dirty="0" err="1">
                <a:latin typeface="+mn-lt"/>
              </a:rPr>
              <a:t>muutos</a:t>
            </a:r>
            <a:r>
              <a:rPr lang="en-US" noProof="0" dirty="0">
                <a:latin typeface="+mn-lt"/>
              </a:rPr>
              <a:t> </a:t>
            </a:r>
            <a:r>
              <a:rPr lang="en-US" noProof="0" dirty="0" err="1">
                <a:latin typeface="+mn-lt"/>
              </a:rPr>
              <a:t>vaikuttaa</a:t>
            </a:r>
            <a:r>
              <a:rPr lang="en-US" noProof="0" dirty="0">
                <a:latin typeface="+mn-lt"/>
              </a:rPr>
              <a:t> </a:t>
            </a:r>
            <a:r>
              <a:rPr lang="en-US" noProof="0" dirty="0" err="1">
                <a:latin typeface="+mn-lt"/>
              </a:rPr>
              <a:t>kasveihin</a:t>
            </a:r>
            <a:r>
              <a:rPr lang="en-US" noProof="0" dirty="0">
                <a:latin typeface="+mn-lt"/>
              </a:rPr>
              <a:t>, </a:t>
            </a:r>
            <a:r>
              <a:rPr lang="en-US" noProof="0" dirty="0" err="1">
                <a:latin typeface="+mn-lt"/>
              </a:rPr>
              <a:t>eläimiin</a:t>
            </a:r>
            <a:r>
              <a:rPr lang="en-US" noProof="0" dirty="0">
                <a:latin typeface="+mn-lt"/>
              </a:rPr>
              <a:t>, </a:t>
            </a:r>
            <a:r>
              <a:rPr lang="en-US" noProof="0" dirty="0" err="1">
                <a:latin typeface="+mn-lt"/>
              </a:rPr>
              <a:t>ihmisiin</a:t>
            </a:r>
            <a:r>
              <a:rPr lang="en-US" noProof="0" dirty="0">
                <a:latin typeface="+mn-lt"/>
              </a:rPr>
              <a:t> ja </a:t>
            </a:r>
            <a:r>
              <a:rPr lang="en-US" noProof="0" dirty="0" err="1">
                <a:latin typeface="+mn-lt"/>
              </a:rPr>
              <a:t>ympäristöprosesseihin</a:t>
            </a:r>
            <a:r>
              <a:rPr lang="en-US" noProof="0" dirty="0">
                <a:latin typeface="+mn-lt"/>
              </a:rPr>
              <a:t>. </a:t>
            </a:r>
            <a:r>
              <a:rPr lang="en-US" noProof="0" dirty="0" err="1">
                <a:latin typeface="+mn-lt"/>
              </a:rPr>
              <a:t>Tämä</a:t>
            </a:r>
            <a:r>
              <a:rPr lang="en-US" noProof="0" dirty="0">
                <a:latin typeface="+mn-lt"/>
              </a:rPr>
              <a:t> </a:t>
            </a:r>
            <a:r>
              <a:rPr lang="en-US" noProof="0" dirty="0" err="1">
                <a:latin typeface="+mn-lt"/>
              </a:rPr>
              <a:t>valmistaa</a:t>
            </a:r>
            <a:r>
              <a:rPr lang="en-US" noProof="0" dirty="0">
                <a:latin typeface="+mn-lt"/>
              </a:rPr>
              <a:t> </a:t>
            </a:r>
            <a:r>
              <a:rPr lang="en-US" noProof="0" dirty="0" err="1">
                <a:latin typeface="+mn-lt"/>
              </a:rPr>
              <a:t>opiskelijoita</a:t>
            </a:r>
            <a:r>
              <a:rPr lang="en-US" noProof="0" dirty="0">
                <a:latin typeface="+mn-lt"/>
              </a:rPr>
              <a:t> </a:t>
            </a:r>
            <a:r>
              <a:rPr lang="en-US" noProof="0" dirty="0" err="1">
                <a:latin typeface="+mn-lt"/>
              </a:rPr>
              <a:t>kävelyä</a:t>
            </a:r>
            <a:r>
              <a:rPr lang="en-US" noProof="0" dirty="0">
                <a:latin typeface="+mn-lt"/>
              </a:rPr>
              <a:t> </a:t>
            </a:r>
            <a:r>
              <a:rPr lang="en-US" noProof="0" dirty="0" err="1">
                <a:latin typeface="+mn-lt"/>
              </a:rPr>
              <a:t>varten</a:t>
            </a:r>
            <a:r>
              <a:rPr lang="en-US" noProof="0" dirty="0">
                <a:latin typeface="+mn-lt"/>
              </a:rPr>
              <a:t>, </a:t>
            </a:r>
            <a:r>
              <a:rPr lang="en-US" noProof="0" dirty="0" err="1">
                <a:latin typeface="+mn-lt"/>
              </a:rPr>
              <a:t>jossa</a:t>
            </a:r>
            <a:r>
              <a:rPr lang="en-US" noProof="0" dirty="0">
                <a:latin typeface="+mn-lt"/>
              </a:rPr>
              <a:t> he </a:t>
            </a:r>
            <a:r>
              <a:rPr lang="en-US" noProof="0" dirty="0" err="1">
                <a:latin typeface="+mn-lt"/>
              </a:rPr>
              <a:t>havainnoivat</a:t>
            </a:r>
            <a:r>
              <a:rPr lang="en-US" noProof="0" dirty="0">
                <a:latin typeface="+mn-lt"/>
              </a:rPr>
              <a:t> </a:t>
            </a:r>
            <a:r>
              <a:rPr lang="en-US" noProof="0" dirty="0" err="1">
                <a:latin typeface="+mn-lt"/>
              </a:rPr>
              <a:t>näitä</a:t>
            </a:r>
            <a:r>
              <a:rPr lang="en-US" noProof="0" dirty="0">
                <a:latin typeface="+mn-lt"/>
              </a:rPr>
              <a:t> </a:t>
            </a:r>
            <a:r>
              <a:rPr lang="en-US" noProof="0" dirty="0" err="1">
                <a:latin typeface="+mn-lt"/>
              </a:rPr>
              <a:t>suhteita</a:t>
            </a:r>
            <a:r>
              <a:rPr lang="en-US" noProof="0" dirty="0">
                <a:latin typeface="+mn-lt"/>
              </a:rPr>
              <a:t> </a:t>
            </a:r>
            <a:r>
              <a:rPr lang="en-US" noProof="0" dirty="0" err="1">
                <a:latin typeface="+mn-lt"/>
              </a:rPr>
              <a:t>todellisessa</a:t>
            </a:r>
            <a:r>
              <a:rPr lang="en-US" noProof="0" dirty="0">
                <a:latin typeface="+mn-lt"/>
              </a:rPr>
              <a:t> </a:t>
            </a:r>
            <a:r>
              <a:rPr lang="en-US" noProof="0" dirty="0" err="1">
                <a:latin typeface="+mn-lt"/>
              </a:rPr>
              <a:t>luontopohjaisten</a:t>
            </a:r>
            <a:r>
              <a:rPr lang="en-US" noProof="0" dirty="0">
                <a:latin typeface="+mn-lt"/>
              </a:rPr>
              <a:t> </a:t>
            </a:r>
            <a:r>
              <a:rPr lang="en-US" noProof="0" dirty="0" err="1">
                <a:latin typeface="+mn-lt"/>
              </a:rPr>
              <a:t>ratkaisujen</a:t>
            </a:r>
            <a:r>
              <a:rPr lang="en-US" noProof="0" dirty="0">
                <a:latin typeface="+mn-lt"/>
              </a:rPr>
              <a:t> </a:t>
            </a:r>
            <a:r>
              <a:rPr lang="en-US" noProof="0" dirty="0" err="1">
                <a:latin typeface="+mn-lt"/>
              </a:rPr>
              <a:t>kontekstissa</a:t>
            </a:r>
            <a:r>
              <a:rPr lang="en-US" noProof="0" dirty="0">
                <a:latin typeface="+mn-lt"/>
              </a:rPr>
              <a:t>.</a:t>
            </a: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Jos </a:t>
            </a:r>
            <a:r>
              <a:rPr lang="en-US" noProof="0" dirty="0" err="1">
                <a:latin typeface="+mn-lt"/>
              </a:rPr>
              <a:t>halutaan</a:t>
            </a:r>
            <a:r>
              <a:rPr lang="en-US" noProof="0" dirty="0">
                <a:latin typeface="+mn-lt"/>
              </a:rPr>
              <a:t>, </a:t>
            </a:r>
            <a:r>
              <a:rPr lang="en-US" noProof="0" dirty="0" err="1">
                <a:latin typeface="+mn-lt"/>
              </a:rPr>
              <a:t>tällä</a:t>
            </a:r>
            <a:r>
              <a:rPr lang="en-US" noProof="0" dirty="0">
                <a:latin typeface="+mn-lt"/>
              </a:rPr>
              <a:t> </a:t>
            </a:r>
            <a:r>
              <a:rPr lang="en-US" noProof="0" dirty="0" err="1">
                <a:latin typeface="+mn-lt"/>
              </a:rPr>
              <a:t>dialla</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luoda</a:t>
            </a:r>
            <a:r>
              <a:rPr lang="en-US" noProof="0" dirty="0">
                <a:latin typeface="+mn-lt"/>
              </a:rPr>
              <a:t> </a:t>
            </a:r>
            <a:r>
              <a:rPr lang="en-US" noProof="0" dirty="0" err="1">
                <a:latin typeface="+mn-lt"/>
              </a:rPr>
              <a:t>yhteys</a:t>
            </a:r>
            <a:r>
              <a:rPr lang="en-US" noProof="0" dirty="0">
                <a:latin typeface="+mn-lt"/>
              </a:rPr>
              <a:t> </a:t>
            </a:r>
            <a:r>
              <a:rPr lang="en-US" noProof="0" dirty="0" err="1">
                <a:latin typeface="+mn-lt"/>
              </a:rPr>
              <a:t>opetuksen</a:t>
            </a:r>
            <a:r>
              <a:rPr lang="en-US" noProof="0" dirty="0">
                <a:latin typeface="+mn-lt"/>
              </a:rPr>
              <a:t> </a:t>
            </a:r>
            <a:r>
              <a:rPr lang="en-US" noProof="0" dirty="0" err="1">
                <a:latin typeface="+mn-lt"/>
              </a:rPr>
              <a:t>seuraavaan</a:t>
            </a:r>
            <a:r>
              <a:rPr lang="en-US" noProof="0" dirty="0">
                <a:latin typeface="+mn-lt"/>
              </a:rPr>
              <a:t> </a:t>
            </a:r>
            <a:r>
              <a:rPr lang="en-US" noProof="0" dirty="0" err="1">
                <a:latin typeface="+mn-lt"/>
              </a:rPr>
              <a:t>osioon</a:t>
            </a:r>
            <a:r>
              <a:rPr lang="en-US" noProof="0" dirty="0">
                <a:latin typeface="+mn-lt"/>
              </a:rPr>
              <a:t>, </a:t>
            </a:r>
            <a:r>
              <a:rPr lang="en-US" noProof="0" dirty="0" err="1">
                <a:latin typeface="+mn-lt"/>
              </a:rPr>
              <a:t>erityisesti</a:t>
            </a:r>
            <a:r>
              <a:rPr lang="en-US" noProof="0" dirty="0">
                <a:latin typeface="+mn-lt"/>
              </a:rPr>
              <a:t> </a:t>
            </a:r>
            <a:r>
              <a:rPr lang="en-US" noProof="0" dirty="0" err="1">
                <a:latin typeface="+mn-lt"/>
              </a:rPr>
              <a:t>toimintapisteeseen</a:t>
            </a:r>
            <a:r>
              <a:rPr lang="en-US" noProof="0" dirty="0">
                <a:latin typeface="+mn-lt"/>
              </a:rPr>
              <a:t> 2 Vesi ja </a:t>
            </a:r>
            <a:r>
              <a:rPr lang="en-US" noProof="0" dirty="0" err="1">
                <a:latin typeface="+mn-lt"/>
              </a:rPr>
              <a:t>maaperä</a:t>
            </a:r>
            <a:r>
              <a:rPr lang="en-US" noProof="0" dirty="0">
                <a:latin typeface="+mn-lt"/>
              </a:rPr>
              <a:t>: “</a:t>
            </a:r>
            <a:r>
              <a:rPr lang="en-US" noProof="0" dirty="0" err="1">
                <a:latin typeface="+mn-lt"/>
              </a:rPr>
              <a:t>Mitä</a:t>
            </a:r>
            <a:r>
              <a:rPr lang="en-US" noProof="0" dirty="0">
                <a:latin typeface="+mn-lt"/>
              </a:rPr>
              <a:t> </a:t>
            </a:r>
            <a:r>
              <a:rPr lang="en-US" noProof="0" dirty="0" err="1">
                <a:latin typeface="+mn-lt"/>
              </a:rPr>
              <a:t>tapahtuu</a:t>
            </a:r>
            <a:r>
              <a:rPr lang="en-US" noProof="0" dirty="0">
                <a:latin typeface="+mn-lt"/>
              </a:rPr>
              <a:t> </a:t>
            </a:r>
            <a:r>
              <a:rPr lang="en-US" noProof="0" dirty="0" err="1">
                <a:latin typeface="+mn-lt"/>
              </a:rPr>
              <a:t>jalkojemme</a:t>
            </a:r>
            <a:r>
              <a:rPr lang="en-US" noProof="0" dirty="0">
                <a:latin typeface="+mn-lt"/>
              </a:rPr>
              <a:t> alla?”. </a:t>
            </a:r>
            <a:r>
              <a:rPr lang="en-US" noProof="0" dirty="0" err="1">
                <a:latin typeface="+mn-lt"/>
              </a:rPr>
              <a:t>Opiskelijat</a:t>
            </a:r>
            <a:r>
              <a:rPr lang="en-US" noProof="0" dirty="0">
                <a:latin typeface="+mn-lt"/>
              </a:rPr>
              <a:t> </a:t>
            </a:r>
            <a:r>
              <a:rPr lang="en-US" noProof="0" dirty="0" err="1">
                <a:latin typeface="+mn-lt"/>
              </a:rPr>
              <a:t>tekevät</a:t>
            </a:r>
            <a:r>
              <a:rPr lang="en-US" noProof="0" dirty="0">
                <a:latin typeface="+mn-lt"/>
              </a:rPr>
              <a:t> </a:t>
            </a:r>
            <a:r>
              <a:rPr lang="en-US" noProof="0" dirty="0" err="1">
                <a:latin typeface="+mn-lt"/>
              </a:rPr>
              <a:t>yksinkertaisen</a:t>
            </a:r>
            <a:r>
              <a:rPr lang="en-US" noProof="0" dirty="0">
                <a:latin typeface="+mn-lt"/>
              </a:rPr>
              <a:t> </a:t>
            </a:r>
            <a:r>
              <a:rPr lang="en-US" noProof="0" dirty="0" err="1">
                <a:latin typeface="+mn-lt"/>
              </a:rPr>
              <a:t>imeytymiskokeen</a:t>
            </a:r>
            <a:r>
              <a:rPr lang="en-US" noProof="0" dirty="0">
                <a:latin typeface="+mn-lt"/>
              </a:rPr>
              <a:t>, </a:t>
            </a:r>
            <a:r>
              <a:rPr lang="en-US" noProof="0" dirty="0" err="1">
                <a:latin typeface="+mn-lt"/>
              </a:rPr>
              <a:t>joka</a:t>
            </a:r>
            <a:r>
              <a:rPr lang="en-US" noProof="0" dirty="0">
                <a:latin typeface="+mn-lt"/>
              </a:rPr>
              <a:t> </a:t>
            </a:r>
            <a:r>
              <a:rPr lang="en-US" noProof="0" dirty="0" err="1">
                <a:latin typeface="+mn-lt"/>
              </a:rPr>
              <a:t>osoittaa</a:t>
            </a:r>
            <a:r>
              <a:rPr lang="en-US" noProof="0" dirty="0">
                <a:latin typeface="+mn-lt"/>
              </a:rPr>
              <a:t>, </a:t>
            </a:r>
            <a:r>
              <a:rPr lang="en-US" noProof="0" dirty="0" err="1">
                <a:latin typeface="+mn-lt"/>
              </a:rPr>
              <a:t>miten</a:t>
            </a:r>
            <a:r>
              <a:rPr lang="en-US" noProof="0" dirty="0">
                <a:latin typeface="+mn-lt"/>
              </a:rPr>
              <a:t> </a:t>
            </a:r>
            <a:r>
              <a:rPr lang="en-US" noProof="0" dirty="0" err="1">
                <a:latin typeface="+mn-lt"/>
              </a:rPr>
              <a:t>maaperän</a:t>
            </a:r>
            <a:r>
              <a:rPr lang="en-US" noProof="0" dirty="0">
                <a:latin typeface="+mn-lt"/>
              </a:rPr>
              <a:t> </a:t>
            </a:r>
            <a:r>
              <a:rPr lang="en-US" noProof="0" dirty="0" err="1">
                <a:latin typeface="+mn-lt"/>
              </a:rPr>
              <a:t>rakenne</a:t>
            </a:r>
            <a:r>
              <a:rPr lang="en-US" noProof="0" dirty="0">
                <a:latin typeface="+mn-lt"/>
              </a:rPr>
              <a:t>, </a:t>
            </a:r>
            <a:r>
              <a:rPr lang="en-US" noProof="0" dirty="0" err="1">
                <a:latin typeface="+mn-lt"/>
              </a:rPr>
              <a:t>kasvillisuuspeite</a:t>
            </a:r>
            <a:r>
              <a:rPr lang="en-US" noProof="0" dirty="0">
                <a:latin typeface="+mn-lt"/>
              </a:rPr>
              <a:t> ja </a:t>
            </a:r>
            <a:r>
              <a:rPr lang="en-US" noProof="0" dirty="0" err="1">
                <a:latin typeface="+mn-lt"/>
              </a:rPr>
              <a:t>tiivistyminen</a:t>
            </a:r>
            <a:r>
              <a:rPr lang="en-US" noProof="0" dirty="0">
                <a:latin typeface="+mn-lt"/>
              </a:rPr>
              <a:t> </a:t>
            </a:r>
            <a:r>
              <a:rPr lang="en-US" noProof="0" dirty="0" err="1">
                <a:latin typeface="+mn-lt"/>
              </a:rPr>
              <a:t>vaikuttavat</a:t>
            </a:r>
            <a:r>
              <a:rPr lang="en-US" noProof="0" dirty="0">
                <a:latin typeface="+mn-lt"/>
              </a:rPr>
              <a:t> </a:t>
            </a:r>
            <a:r>
              <a:rPr lang="en-US" noProof="0" dirty="0" err="1">
                <a:latin typeface="+mn-lt"/>
              </a:rPr>
              <a:t>veden</a:t>
            </a:r>
            <a:r>
              <a:rPr lang="en-US" noProof="0" dirty="0">
                <a:latin typeface="+mn-lt"/>
              </a:rPr>
              <a:t> </a:t>
            </a:r>
            <a:r>
              <a:rPr lang="en-US" noProof="0" dirty="0" err="1">
                <a:latin typeface="+mn-lt"/>
              </a:rPr>
              <a:t>imeytymiseen</a:t>
            </a:r>
            <a:r>
              <a:rPr lang="en-US" noProof="0" dirty="0">
                <a:latin typeface="+mn-lt"/>
              </a:rPr>
              <a:t> ja </a:t>
            </a:r>
            <a:r>
              <a:rPr lang="en-US" noProof="0" dirty="0" err="1">
                <a:latin typeface="+mn-lt"/>
              </a:rPr>
              <a:t>pidättymiseen</a:t>
            </a:r>
            <a:r>
              <a:rPr lang="en-US" noProof="0" dirty="0">
                <a:latin typeface="+mn-lt"/>
              </a:rPr>
              <a:t>. </a:t>
            </a:r>
            <a:r>
              <a:rPr lang="en-US" noProof="0" dirty="0" err="1">
                <a:latin typeface="+mn-lt"/>
              </a:rPr>
              <a:t>Tämä</a:t>
            </a:r>
            <a:r>
              <a:rPr lang="en-US" noProof="0" dirty="0">
                <a:latin typeface="+mn-lt"/>
              </a:rPr>
              <a:t> </a:t>
            </a:r>
            <a:r>
              <a:rPr lang="en-US" noProof="0" dirty="0" err="1">
                <a:latin typeface="+mn-lt"/>
              </a:rPr>
              <a:t>havainnollistaa</a:t>
            </a:r>
            <a:r>
              <a:rPr lang="en-US" noProof="0" dirty="0">
                <a:latin typeface="+mn-lt"/>
              </a:rPr>
              <a:t>, </a:t>
            </a:r>
            <a:r>
              <a:rPr lang="en-US" noProof="0" dirty="0" err="1">
                <a:latin typeface="+mn-lt"/>
              </a:rPr>
              <a:t>kuinka</a:t>
            </a:r>
            <a:r>
              <a:rPr lang="en-US" noProof="0" dirty="0">
                <a:latin typeface="+mn-lt"/>
              </a:rPr>
              <a:t> </a:t>
            </a:r>
            <a:r>
              <a:rPr lang="en-US" noProof="0" dirty="0" err="1">
                <a:latin typeface="+mn-lt"/>
              </a:rPr>
              <a:t>maaperä</a:t>
            </a:r>
            <a:r>
              <a:rPr lang="en-US" noProof="0" dirty="0">
                <a:latin typeface="+mn-lt"/>
              </a:rPr>
              <a:t> </a:t>
            </a:r>
            <a:r>
              <a:rPr lang="en-US" noProof="0" dirty="0" err="1">
                <a:latin typeface="+mn-lt"/>
              </a:rPr>
              <a:t>toimii</a:t>
            </a:r>
            <a:r>
              <a:rPr lang="en-US" noProof="0" dirty="0">
                <a:latin typeface="+mn-lt"/>
              </a:rPr>
              <a:t> </a:t>
            </a:r>
            <a:r>
              <a:rPr lang="en-US" noProof="0" dirty="0" err="1">
                <a:latin typeface="+mn-lt"/>
              </a:rPr>
              <a:t>luontopohjaisena</a:t>
            </a:r>
            <a:r>
              <a:rPr lang="en-US" noProof="0" dirty="0">
                <a:latin typeface="+mn-lt"/>
              </a:rPr>
              <a:t> </a:t>
            </a:r>
            <a:r>
              <a:rPr lang="en-US" noProof="0" dirty="0" err="1">
                <a:latin typeface="+mn-lt"/>
              </a:rPr>
              <a:t>ratkaisuna</a:t>
            </a:r>
            <a:r>
              <a:rPr lang="en-US" noProof="0" dirty="0">
                <a:latin typeface="+mn-lt"/>
              </a:rPr>
              <a:t> </a:t>
            </a:r>
            <a:r>
              <a:rPr lang="en-US" noProof="0" dirty="0" err="1">
                <a:latin typeface="+mn-lt"/>
              </a:rPr>
              <a:t>vedenhallinnassa</a:t>
            </a:r>
            <a:r>
              <a:rPr lang="en-US" noProof="0" dirty="0">
                <a:latin typeface="+mn-lt"/>
              </a:rPr>
              <a:t>.</a:t>
            </a: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Jos </a:t>
            </a:r>
            <a:r>
              <a:rPr lang="en-US" noProof="0" dirty="0" err="1">
                <a:latin typeface="+mn-lt"/>
              </a:rPr>
              <a:t>halutaan</a:t>
            </a:r>
            <a:r>
              <a:rPr lang="en-US" noProof="0" dirty="0">
                <a:latin typeface="+mn-lt"/>
              </a:rPr>
              <a:t>, </a:t>
            </a:r>
            <a:r>
              <a:rPr lang="en-US" noProof="0" dirty="0" err="1">
                <a:latin typeface="+mn-lt"/>
              </a:rPr>
              <a:t>tällä</a:t>
            </a:r>
            <a:r>
              <a:rPr lang="en-US" noProof="0" dirty="0">
                <a:latin typeface="+mn-lt"/>
              </a:rPr>
              <a:t> </a:t>
            </a:r>
            <a:r>
              <a:rPr lang="en-US" noProof="0" dirty="0" err="1">
                <a:latin typeface="+mn-lt"/>
              </a:rPr>
              <a:t>dialla</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luoda</a:t>
            </a:r>
            <a:r>
              <a:rPr lang="en-US" noProof="0" dirty="0">
                <a:latin typeface="+mn-lt"/>
              </a:rPr>
              <a:t> </a:t>
            </a:r>
            <a:r>
              <a:rPr lang="en-US" noProof="0" dirty="0" err="1">
                <a:latin typeface="+mn-lt"/>
              </a:rPr>
              <a:t>yhteys</a:t>
            </a:r>
            <a:r>
              <a:rPr lang="en-US" noProof="0" dirty="0">
                <a:latin typeface="+mn-lt"/>
              </a:rPr>
              <a:t> </a:t>
            </a:r>
            <a:r>
              <a:rPr lang="en-US" noProof="0" dirty="0" err="1">
                <a:latin typeface="+mn-lt"/>
              </a:rPr>
              <a:t>seuraavaan</a:t>
            </a:r>
            <a:r>
              <a:rPr lang="en-US" noProof="0" dirty="0">
                <a:latin typeface="+mn-lt"/>
              </a:rPr>
              <a:t> </a:t>
            </a:r>
            <a:r>
              <a:rPr lang="en-US" noProof="0" dirty="0" err="1">
                <a:latin typeface="+mn-lt"/>
              </a:rPr>
              <a:t>osioon</a:t>
            </a:r>
            <a:r>
              <a:rPr lang="en-US" noProof="0" dirty="0">
                <a:latin typeface="+mn-lt"/>
              </a:rPr>
              <a:t>, </a:t>
            </a:r>
            <a:r>
              <a:rPr lang="en-US" noProof="0" dirty="0" err="1">
                <a:latin typeface="+mn-lt"/>
              </a:rPr>
              <a:t>erityisesti</a:t>
            </a:r>
            <a:r>
              <a:rPr lang="en-US" noProof="0" dirty="0">
                <a:latin typeface="+mn-lt"/>
              </a:rPr>
              <a:t> </a:t>
            </a:r>
            <a:r>
              <a:rPr lang="en-US" noProof="0" dirty="0" err="1">
                <a:latin typeface="+mn-lt"/>
              </a:rPr>
              <a:t>toimintapisteeseen</a:t>
            </a:r>
            <a:r>
              <a:rPr lang="en-US" noProof="0" dirty="0">
                <a:latin typeface="+mn-lt"/>
              </a:rPr>
              <a:t> 3 </a:t>
            </a:r>
            <a:r>
              <a:rPr lang="en-US" noProof="0" dirty="0" err="1">
                <a:latin typeface="+mn-lt"/>
              </a:rPr>
              <a:t>Ihmiset</a:t>
            </a:r>
            <a:r>
              <a:rPr lang="en-US" noProof="0" dirty="0">
                <a:latin typeface="+mn-lt"/>
              </a:rPr>
              <a:t> ja </a:t>
            </a:r>
            <a:r>
              <a:rPr lang="en-US" noProof="0" dirty="0" err="1">
                <a:latin typeface="+mn-lt"/>
              </a:rPr>
              <a:t>ilmasto</a:t>
            </a:r>
            <a:r>
              <a:rPr lang="en-US" noProof="0" dirty="0">
                <a:latin typeface="+mn-lt"/>
              </a:rPr>
              <a:t>: “</a:t>
            </a:r>
            <a:r>
              <a:rPr lang="en-US" noProof="0" dirty="0" err="1">
                <a:latin typeface="+mn-lt"/>
              </a:rPr>
              <a:t>Miksi</a:t>
            </a:r>
            <a:r>
              <a:rPr lang="en-US" noProof="0" dirty="0">
                <a:latin typeface="+mn-lt"/>
              </a:rPr>
              <a:t> </a:t>
            </a:r>
            <a:r>
              <a:rPr lang="en-US" noProof="0" dirty="0" err="1">
                <a:latin typeface="+mn-lt"/>
              </a:rPr>
              <a:t>tämä</a:t>
            </a:r>
            <a:r>
              <a:rPr lang="en-US" noProof="0" dirty="0">
                <a:latin typeface="+mn-lt"/>
              </a:rPr>
              <a:t> on </a:t>
            </a:r>
            <a:r>
              <a:rPr lang="en-US" noProof="0" dirty="0" err="1">
                <a:latin typeface="+mn-lt"/>
              </a:rPr>
              <a:t>ihmiselle</a:t>
            </a:r>
            <a:r>
              <a:rPr lang="en-US" noProof="0" dirty="0">
                <a:latin typeface="+mn-lt"/>
              </a:rPr>
              <a:t> </a:t>
            </a:r>
            <a:r>
              <a:rPr lang="en-US" noProof="0" dirty="0" err="1">
                <a:latin typeface="+mn-lt"/>
              </a:rPr>
              <a:t>tärkeää</a:t>
            </a:r>
            <a:r>
              <a:rPr lang="en-US" noProof="0" dirty="0">
                <a:latin typeface="+mn-lt"/>
              </a:rPr>
              <a:t>?”. </a:t>
            </a:r>
            <a:r>
              <a:rPr lang="en-US" noProof="0" dirty="0" err="1">
                <a:latin typeface="+mn-lt"/>
              </a:rPr>
              <a:t>Esimerkiksi</a:t>
            </a:r>
            <a:r>
              <a:rPr lang="en-US" noProof="0" dirty="0">
                <a:latin typeface="+mn-lt"/>
              </a:rPr>
              <a:t> </a:t>
            </a:r>
            <a:r>
              <a:rPr lang="en-US" noProof="0" dirty="0" err="1">
                <a:latin typeface="+mn-lt"/>
              </a:rPr>
              <a:t>kaupunkien</a:t>
            </a:r>
            <a:r>
              <a:rPr lang="en-US" noProof="0" dirty="0">
                <a:latin typeface="+mn-lt"/>
              </a:rPr>
              <a:t> </a:t>
            </a:r>
            <a:r>
              <a:rPr lang="en-US" noProof="0" dirty="0" err="1">
                <a:latin typeface="+mn-lt"/>
              </a:rPr>
              <a:t>lämpöstressi</a:t>
            </a:r>
            <a:r>
              <a:rPr lang="en-US" noProof="0" dirty="0">
                <a:latin typeface="+mn-lt"/>
              </a:rPr>
              <a:t> on </a:t>
            </a:r>
            <a:r>
              <a:rPr lang="en-US" noProof="0" dirty="0" err="1">
                <a:latin typeface="+mn-lt"/>
              </a:rPr>
              <a:t>keskeinen</a:t>
            </a:r>
            <a:r>
              <a:rPr lang="en-US" noProof="0" dirty="0">
                <a:latin typeface="+mn-lt"/>
              </a:rPr>
              <a:t> </a:t>
            </a:r>
            <a:r>
              <a:rPr lang="en-US" noProof="0" dirty="0" err="1">
                <a:latin typeface="+mn-lt"/>
              </a:rPr>
              <a:t>ilmastonmuutoksen</a:t>
            </a:r>
            <a:r>
              <a:rPr lang="en-US" noProof="0" dirty="0">
                <a:latin typeface="+mn-lt"/>
              </a:rPr>
              <a:t> </a:t>
            </a:r>
            <a:r>
              <a:rPr lang="en-US" noProof="0" dirty="0" err="1">
                <a:latin typeface="+mn-lt"/>
              </a:rPr>
              <a:t>vaikutus</a:t>
            </a:r>
            <a:r>
              <a:rPr lang="en-US" noProof="0" dirty="0">
                <a:latin typeface="+mn-lt"/>
              </a:rPr>
              <a:t>, </a:t>
            </a:r>
            <a:r>
              <a:rPr lang="en-US" noProof="0" dirty="0" err="1">
                <a:latin typeface="+mn-lt"/>
              </a:rPr>
              <a:t>johon</a:t>
            </a:r>
            <a:r>
              <a:rPr lang="en-US" noProof="0" dirty="0">
                <a:latin typeface="+mn-lt"/>
              </a:rPr>
              <a:t> </a:t>
            </a:r>
            <a:r>
              <a:rPr lang="en-US" noProof="0" dirty="0" err="1">
                <a:latin typeface="+mn-lt"/>
              </a:rPr>
              <a:t>EbA:n</a:t>
            </a:r>
            <a:r>
              <a:rPr lang="en-US" noProof="0" dirty="0">
                <a:latin typeface="+mn-lt"/>
              </a:rPr>
              <a:t> </a:t>
            </a:r>
            <a:r>
              <a:rPr lang="en-US" noProof="0" dirty="0" err="1">
                <a:latin typeface="+mn-lt"/>
              </a:rPr>
              <a:t>keinoin</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vastata</a:t>
            </a:r>
            <a:r>
              <a:rPr lang="en-US" noProof="0" dirty="0">
                <a:latin typeface="+mn-lt"/>
              </a:rPr>
              <a:t>. Kun </a:t>
            </a:r>
            <a:r>
              <a:rPr lang="en-US" noProof="0" dirty="0" err="1">
                <a:latin typeface="+mn-lt"/>
              </a:rPr>
              <a:t>kaupunkiympäristöihin</a:t>
            </a:r>
            <a:r>
              <a:rPr lang="en-US" noProof="0" dirty="0">
                <a:latin typeface="+mn-lt"/>
              </a:rPr>
              <a:t> </a:t>
            </a:r>
            <a:r>
              <a:rPr lang="en-US" noProof="0" dirty="0" err="1">
                <a:latin typeface="+mn-lt"/>
              </a:rPr>
              <a:t>istutetaan</a:t>
            </a:r>
            <a:r>
              <a:rPr lang="en-US" noProof="0" dirty="0">
                <a:latin typeface="+mn-lt"/>
              </a:rPr>
              <a:t> </a:t>
            </a:r>
            <a:r>
              <a:rPr lang="en-US" noProof="0" dirty="0" err="1">
                <a:latin typeface="+mn-lt"/>
              </a:rPr>
              <a:t>puita</a:t>
            </a:r>
            <a:r>
              <a:rPr lang="en-US" noProof="0" dirty="0">
                <a:latin typeface="+mn-lt"/>
              </a:rPr>
              <a:t> ja </a:t>
            </a:r>
            <a:r>
              <a:rPr lang="en-US" noProof="0" dirty="0" err="1">
                <a:latin typeface="+mn-lt"/>
              </a:rPr>
              <a:t>luodaan</a:t>
            </a:r>
            <a:r>
              <a:rPr lang="en-US" noProof="0" dirty="0">
                <a:latin typeface="+mn-lt"/>
              </a:rPr>
              <a:t> </a:t>
            </a:r>
            <a:r>
              <a:rPr lang="en-US" noProof="0" dirty="0" err="1">
                <a:latin typeface="+mn-lt"/>
              </a:rPr>
              <a:t>viheralueita</a:t>
            </a:r>
            <a:r>
              <a:rPr lang="en-US" noProof="0" dirty="0">
                <a:latin typeface="+mn-lt"/>
              </a:rPr>
              <a:t>, </a:t>
            </a:r>
            <a:r>
              <a:rPr lang="en-US" noProof="0" dirty="0" err="1">
                <a:latin typeface="+mn-lt"/>
              </a:rPr>
              <a:t>ekosysteemit</a:t>
            </a:r>
            <a:r>
              <a:rPr lang="en-US" noProof="0" dirty="0">
                <a:latin typeface="+mn-lt"/>
              </a:rPr>
              <a:t> </a:t>
            </a:r>
            <a:r>
              <a:rPr lang="en-US" noProof="0" dirty="0" err="1">
                <a:latin typeface="+mn-lt"/>
              </a:rPr>
              <a:t>tarjoavat</a:t>
            </a:r>
            <a:r>
              <a:rPr lang="en-US" noProof="0" dirty="0">
                <a:latin typeface="+mn-lt"/>
              </a:rPr>
              <a:t> </a:t>
            </a:r>
            <a:r>
              <a:rPr lang="en-US" noProof="0" dirty="0" err="1">
                <a:latin typeface="+mn-lt"/>
              </a:rPr>
              <a:t>varjoa</a:t>
            </a:r>
            <a:r>
              <a:rPr lang="en-US" noProof="0" dirty="0">
                <a:latin typeface="+mn-lt"/>
              </a:rPr>
              <a:t>, </a:t>
            </a:r>
            <a:r>
              <a:rPr lang="en-US" noProof="0" dirty="0" err="1">
                <a:latin typeface="+mn-lt"/>
              </a:rPr>
              <a:t>viilennystä</a:t>
            </a:r>
            <a:r>
              <a:rPr lang="en-US" noProof="0" dirty="0">
                <a:latin typeface="+mn-lt"/>
              </a:rPr>
              <a:t> ja </a:t>
            </a:r>
            <a:r>
              <a:rPr lang="en-US" noProof="0" dirty="0" err="1">
                <a:latin typeface="+mn-lt"/>
              </a:rPr>
              <a:t>viihtyvyyttä</a:t>
            </a:r>
            <a:r>
              <a:rPr lang="en-US" noProof="0" dirty="0">
                <a:latin typeface="+mn-lt"/>
              </a:rPr>
              <a:t>, </a:t>
            </a:r>
            <a:r>
              <a:rPr lang="en-US" noProof="0" dirty="0" err="1">
                <a:latin typeface="+mn-lt"/>
              </a:rPr>
              <a:t>mikä</a:t>
            </a:r>
            <a:r>
              <a:rPr lang="en-US" noProof="0" dirty="0">
                <a:latin typeface="+mn-lt"/>
              </a:rPr>
              <a:t> </a:t>
            </a:r>
            <a:r>
              <a:rPr lang="en-US" noProof="0" dirty="0" err="1">
                <a:latin typeface="+mn-lt"/>
              </a:rPr>
              <a:t>auttaa</a:t>
            </a:r>
            <a:r>
              <a:rPr lang="en-US" noProof="0" dirty="0">
                <a:latin typeface="+mn-lt"/>
              </a:rPr>
              <a:t> </a:t>
            </a:r>
            <a:r>
              <a:rPr lang="en-US" noProof="0" dirty="0" err="1">
                <a:latin typeface="+mn-lt"/>
              </a:rPr>
              <a:t>ihmisiä</a:t>
            </a:r>
            <a:r>
              <a:rPr lang="en-US" noProof="0" dirty="0">
                <a:latin typeface="+mn-lt"/>
              </a:rPr>
              <a:t> </a:t>
            </a:r>
            <a:r>
              <a:rPr lang="en-US" noProof="0" dirty="0" err="1">
                <a:latin typeface="+mn-lt"/>
              </a:rPr>
              <a:t>sopeutumaan</a:t>
            </a:r>
            <a:r>
              <a:rPr lang="en-US" noProof="0" dirty="0">
                <a:latin typeface="+mn-lt"/>
              </a:rPr>
              <a:t> </a:t>
            </a:r>
            <a:r>
              <a:rPr lang="en-US" noProof="0" dirty="0" err="1">
                <a:latin typeface="+mn-lt"/>
              </a:rPr>
              <a:t>lämpenevään</a:t>
            </a:r>
            <a:r>
              <a:rPr lang="en-US" noProof="0" dirty="0">
                <a:latin typeface="+mn-lt"/>
              </a:rPr>
              <a:t> </a:t>
            </a:r>
            <a:r>
              <a:rPr lang="en-US" noProof="0" dirty="0" err="1">
                <a:latin typeface="+mn-lt"/>
              </a:rPr>
              <a:t>ilmastoon</a:t>
            </a:r>
            <a:r>
              <a:rPr lang="en-US" noProof="0" dirty="0">
                <a:latin typeface="+mn-lt"/>
              </a:rPr>
              <a:t> </a:t>
            </a:r>
            <a:r>
              <a:rPr lang="en-US" noProof="0" dirty="0" err="1">
                <a:latin typeface="+mn-lt"/>
              </a:rPr>
              <a:t>luontopohjaisella</a:t>
            </a:r>
            <a:r>
              <a:rPr lang="en-US" noProof="0" dirty="0">
                <a:latin typeface="+mn-lt"/>
              </a:rPr>
              <a:t> </a:t>
            </a:r>
            <a:r>
              <a:rPr lang="en-US" noProof="0" dirty="0" err="1">
                <a:latin typeface="+mn-lt"/>
              </a:rPr>
              <a:t>tavalla</a:t>
            </a:r>
            <a:r>
              <a:rPr lang="en-US" noProof="0" dirty="0">
                <a:latin typeface="+mn-lt"/>
              </a:rPr>
              <a:t>.</a:t>
            </a:r>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noProof="0" dirty="0">
                <a:latin typeface="+mn-lt"/>
              </a:rPr>
              <a:t>Jos </a:t>
            </a:r>
            <a:r>
              <a:rPr lang="en-US" noProof="0" dirty="0" err="1">
                <a:latin typeface="+mn-lt"/>
              </a:rPr>
              <a:t>halutaan</a:t>
            </a:r>
            <a:r>
              <a:rPr lang="en-US" noProof="0" dirty="0">
                <a:latin typeface="+mn-lt"/>
              </a:rPr>
              <a:t>, </a:t>
            </a:r>
            <a:r>
              <a:rPr lang="en-US" noProof="0" dirty="0" err="1">
                <a:latin typeface="+mn-lt"/>
              </a:rPr>
              <a:t>tällä</a:t>
            </a:r>
            <a:r>
              <a:rPr lang="en-US" noProof="0" dirty="0">
                <a:latin typeface="+mn-lt"/>
              </a:rPr>
              <a:t> </a:t>
            </a:r>
            <a:r>
              <a:rPr lang="en-US" noProof="0" dirty="0" err="1">
                <a:latin typeface="+mn-lt"/>
              </a:rPr>
              <a:t>dialla</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luoda</a:t>
            </a:r>
            <a:r>
              <a:rPr lang="en-US" noProof="0" dirty="0">
                <a:latin typeface="+mn-lt"/>
              </a:rPr>
              <a:t> </a:t>
            </a:r>
            <a:r>
              <a:rPr lang="en-US" noProof="0" dirty="0" err="1">
                <a:latin typeface="+mn-lt"/>
              </a:rPr>
              <a:t>yhteys</a:t>
            </a:r>
            <a:r>
              <a:rPr lang="en-US" noProof="0" dirty="0">
                <a:latin typeface="+mn-lt"/>
              </a:rPr>
              <a:t> </a:t>
            </a:r>
            <a:r>
              <a:rPr lang="en-US" noProof="0" dirty="0" err="1">
                <a:latin typeface="+mn-lt"/>
              </a:rPr>
              <a:t>toimintapisteeseen</a:t>
            </a:r>
            <a:r>
              <a:rPr lang="en-US" noProof="0" dirty="0">
                <a:latin typeface="+mn-lt"/>
              </a:rPr>
              <a:t> 2. Vesi ja </a:t>
            </a:r>
            <a:r>
              <a:rPr lang="en-US" noProof="0" dirty="0" err="1">
                <a:latin typeface="+mn-lt"/>
              </a:rPr>
              <a:t>maaperä</a:t>
            </a:r>
            <a:r>
              <a:rPr lang="en-US" noProof="0" dirty="0">
                <a:latin typeface="+mn-lt"/>
              </a:rPr>
              <a:t>: “</a:t>
            </a:r>
            <a:r>
              <a:rPr lang="en-US" noProof="0" dirty="0" err="1">
                <a:latin typeface="+mn-lt"/>
              </a:rPr>
              <a:t>Mitä</a:t>
            </a:r>
            <a:r>
              <a:rPr lang="en-US" noProof="0" dirty="0">
                <a:latin typeface="+mn-lt"/>
              </a:rPr>
              <a:t> </a:t>
            </a:r>
            <a:r>
              <a:rPr lang="en-US" noProof="0" dirty="0" err="1">
                <a:latin typeface="+mn-lt"/>
              </a:rPr>
              <a:t>tapahtuu</a:t>
            </a:r>
            <a:r>
              <a:rPr lang="en-US" noProof="0" dirty="0">
                <a:latin typeface="+mn-lt"/>
              </a:rPr>
              <a:t> </a:t>
            </a:r>
            <a:r>
              <a:rPr lang="en-US" noProof="0" dirty="0" err="1">
                <a:latin typeface="+mn-lt"/>
              </a:rPr>
              <a:t>jalkojemme</a:t>
            </a:r>
            <a:r>
              <a:rPr lang="en-US" noProof="0" dirty="0">
                <a:latin typeface="+mn-lt"/>
              </a:rPr>
              <a:t> alla?”. </a:t>
            </a:r>
            <a:r>
              <a:rPr lang="en-US" noProof="0" dirty="0" err="1">
                <a:latin typeface="+mn-lt"/>
              </a:rPr>
              <a:t>Esimerkiksi</a:t>
            </a:r>
            <a:r>
              <a:rPr lang="en-US" noProof="0" dirty="0">
                <a:latin typeface="+mn-lt"/>
              </a:rPr>
              <a:t> </a:t>
            </a:r>
            <a:r>
              <a:rPr lang="en-US" noProof="0" dirty="0" err="1">
                <a:latin typeface="+mn-lt"/>
              </a:rPr>
              <a:t>tulvariskiä</a:t>
            </a:r>
            <a:r>
              <a:rPr lang="en-US" noProof="0" dirty="0">
                <a:latin typeface="+mn-lt"/>
              </a:rPr>
              <a:t> </a:t>
            </a:r>
            <a:r>
              <a:rPr lang="en-US" noProof="0" dirty="0" err="1">
                <a:latin typeface="+mn-lt"/>
              </a:rPr>
              <a:t>voidaan</a:t>
            </a:r>
            <a:r>
              <a:rPr lang="en-US" noProof="0" dirty="0">
                <a:latin typeface="+mn-lt"/>
              </a:rPr>
              <a:t> </a:t>
            </a:r>
            <a:r>
              <a:rPr lang="en-US" noProof="0" dirty="0" err="1">
                <a:latin typeface="+mn-lt"/>
              </a:rPr>
              <a:t>vähentää</a:t>
            </a:r>
            <a:r>
              <a:rPr lang="en-US" noProof="0" dirty="0">
                <a:latin typeface="+mn-lt"/>
              </a:rPr>
              <a:t> </a:t>
            </a:r>
            <a:r>
              <a:rPr lang="en-US" noProof="0" dirty="0" err="1">
                <a:latin typeface="+mn-lt"/>
              </a:rPr>
              <a:t>Eco-DRR:n</a:t>
            </a:r>
            <a:r>
              <a:rPr lang="en-US" noProof="0" dirty="0">
                <a:latin typeface="+mn-lt"/>
              </a:rPr>
              <a:t> </a:t>
            </a:r>
            <a:r>
              <a:rPr lang="en-US" noProof="0" dirty="0" err="1">
                <a:latin typeface="+mn-lt"/>
              </a:rPr>
              <a:t>avulla</a:t>
            </a:r>
            <a:r>
              <a:rPr lang="en-US" noProof="0" dirty="0">
                <a:latin typeface="+mn-lt"/>
              </a:rPr>
              <a:t> </a:t>
            </a:r>
            <a:r>
              <a:rPr lang="en-US" noProof="0" dirty="0" err="1">
                <a:latin typeface="+mn-lt"/>
              </a:rPr>
              <a:t>käyttämällä</a:t>
            </a:r>
            <a:r>
              <a:rPr lang="en-US" noProof="0" dirty="0">
                <a:latin typeface="+mn-lt"/>
              </a:rPr>
              <a:t> </a:t>
            </a:r>
            <a:r>
              <a:rPr lang="en-US" noProof="0" dirty="0" err="1">
                <a:latin typeface="+mn-lt"/>
              </a:rPr>
              <a:t>hyvinvoivaa</a:t>
            </a:r>
            <a:r>
              <a:rPr lang="en-US" noProof="0" dirty="0">
                <a:latin typeface="+mn-lt"/>
              </a:rPr>
              <a:t> </a:t>
            </a:r>
            <a:r>
              <a:rPr lang="en-US" noProof="0" dirty="0" err="1">
                <a:latin typeface="+mn-lt"/>
              </a:rPr>
              <a:t>maaperää</a:t>
            </a:r>
            <a:r>
              <a:rPr lang="en-US" noProof="0" dirty="0">
                <a:latin typeface="+mn-lt"/>
              </a:rPr>
              <a:t> ja </a:t>
            </a:r>
            <a:r>
              <a:rPr lang="en-US" noProof="0" dirty="0" err="1">
                <a:latin typeface="+mn-lt"/>
              </a:rPr>
              <a:t>kasvillisuutta</a:t>
            </a:r>
            <a:r>
              <a:rPr lang="en-US" noProof="0" dirty="0">
                <a:latin typeface="+mn-lt"/>
              </a:rPr>
              <a:t> </a:t>
            </a:r>
            <a:r>
              <a:rPr lang="en-US" noProof="0" dirty="0" err="1">
                <a:latin typeface="+mn-lt"/>
              </a:rPr>
              <a:t>veden</a:t>
            </a:r>
            <a:r>
              <a:rPr lang="en-US" noProof="0" dirty="0">
                <a:latin typeface="+mn-lt"/>
              </a:rPr>
              <a:t> </a:t>
            </a:r>
            <a:r>
              <a:rPr lang="en-US" noProof="0" dirty="0" err="1">
                <a:latin typeface="+mn-lt"/>
              </a:rPr>
              <a:t>imeyttämiseen</a:t>
            </a:r>
            <a:r>
              <a:rPr lang="en-US" noProof="0" dirty="0">
                <a:latin typeface="+mn-lt"/>
              </a:rPr>
              <a:t>, </a:t>
            </a:r>
            <a:r>
              <a:rPr lang="en-US" noProof="0" dirty="0" err="1">
                <a:latin typeface="+mn-lt"/>
              </a:rPr>
              <a:t>varastointiin</a:t>
            </a:r>
            <a:r>
              <a:rPr lang="en-US" noProof="0" dirty="0">
                <a:latin typeface="+mn-lt"/>
              </a:rPr>
              <a:t> ja </a:t>
            </a:r>
            <a:r>
              <a:rPr lang="en-US" noProof="0" dirty="0" err="1">
                <a:latin typeface="+mn-lt"/>
              </a:rPr>
              <a:t>virtauksen</a:t>
            </a:r>
            <a:r>
              <a:rPr lang="en-US" noProof="0" dirty="0">
                <a:latin typeface="+mn-lt"/>
              </a:rPr>
              <a:t> </a:t>
            </a:r>
            <a:r>
              <a:rPr lang="en-US" noProof="0" dirty="0" err="1">
                <a:latin typeface="+mn-lt"/>
              </a:rPr>
              <a:t>hidastamiseen</a:t>
            </a:r>
            <a:r>
              <a:rPr lang="en-US" noProof="0" dirty="0">
                <a:latin typeface="+mn-lt"/>
              </a:rPr>
              <a:t>. </a:t>
            </a:r>
            <a:r>
              <a:rPr lang="en-US" noProof="0" dirty="0" err="1">
                <a:latin typeface="+mn-lt"/>
              </a:rPr>
              <a:t>Nämä</a:t>
            </a:r>
            <a:r>
              <a:rPr lang="en-US" noProof="0" dirty="0">
                <a:latin typeface="+mn-lt"/>
              </a:rPr>
              <a:t> </a:t>
            </a:r>
            <a:r>
              <a:rPr lang="en-US" noProof="0" dirty="0" err="1">
                <a:latin typeface="+mn-lt"/>
              </a:rPr>
              <a:t>ekosysteemitoiminnot</a:t>
            </a:r>
            <a:r>
              <a:rPr lang="en-US" noProof="0" dirty="0">
                <a:latin typeface="+mn-lt"/>
              </a:rPr>
              <a:t> </a:t>
            </a:r>
            <a:r>
              <a:rPr lang="en-US" noProof="0" dirty="0" err="1">
                <a:latin typeface="+mn-lt"/>
              </a:rPr>
              <a:t>vähentävät</a:t>
            </a:r>
            <a:r>
              <a:rPr lang="en-US" noProof="0" dirty="0">
                <a:latin typeface="+mn-lt"/>
              </a:rPr>
              <a:t> </a:t>
            </a:r>
            <a:r>
              <a:rPr lang="en-US" noProof="0" dirty="0" err="1">
                <a:latin typeface="+mn-lt"/>
              </a:rPr>
              <a:t>pintavaluntaa</a:t>
            </a:r>
            <a:r>
              <a:rPr lang="en-US" noProof="0" dirty="0">
                <a:latin typeface="+mn-lt"/>
              </a:rPr>
              <a:t> ja </a:t>
            </a:r>
            <a:r>
              <a:rPr lang="en-US" noProof="0" dirty="0" err="1">
                <a:latin typeface="+mn-lt"/>
              </a:rPr>
              <a:t>lieventävät</a:t>
            </a:r>
            <a:r>
              <a:rPr lang="en-US" noProof="0" dirty="0">
                <a:latin typeface="+mn-lt"/>
              </a:rPr>
              <a:t> </a:t>
            </a:r>
            <a:r>
              <a:rPr lang="en-US" noProof="0" dirty="0" err="1">
                <a:latin typeface="+mn-lt"/>
              </a:rPr>
              <a:t>rankkasateiden</a:t>
            </a:r>
            <a:r>
              <a:rPr lang="en-US" noProof="0" dirty="0">
                <a:latin typeface="+mn-lt"/>
              </a:rPr>
              <a:t> </a:t>
            </a:r>
            <a:r>
              <a:rPr lang="en-US" noProof="0" dirty="0" err="1">
                <a:latin typeface="+mn-lt"/>
              </a:rPr>
              <a:t>vaikutuksia</a:t>
            </a:r>
            <a:r>
              <a:rPr lang="en-US" noProof="0" dirty="0">
                <a:latin typeface="+mn-lt"/>
              </a:rPr>
              <a:t>.</a:t>
            </a:r>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11</a:t>
            </a:fld>
            <a:endParaRPr lang="en-GB"/>
          </a:p>
        </p:txBody>
      </p:sp>
    </p:spTree>
    <p:extLst>
      <p:ext uri="{BB962C8B-B14F-4D97-AF65-F5344CB8AC3E}">
        <p14:creationId xmlns:p14="http://schemas.microsoft.com/office/powerpoint/2010/main" val="329771698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7.png"/><Relationship Id="rId4" Type="http://schemas.openxmlformats.org/officeDocument/2006/relationships/image" Target="../media/image25.svg"/><Relationship Id="rId9"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006"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98"/>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076"/>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14/08/2026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14/08/2026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6.jpeg"/></Relationships>
</file>

<file path=ppt/slides/_rels/slide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data.europa.eu/doi/10.2777/765301"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doi.org/10.1016/j.nbsj.2022.100009" TargetMode="External"/><Relationship Id="rId5" Type="http://schemas.openxmlformats.org/officeDocument/2006/relationships/hyperlink" Target="https://enabls.eu/wp-content/uploads/2025/07/eNaBlS_A_comprehensive_overview_to_NBS_v1.0.pdf" TargetMode="External"/><Relationship Id="rId4" Type="http://schemas.openxmlformats.org/officeDocument/2006/relationships/hyperlink" Target="https://portals.iucn.org/library/sites/library/files/documents/2020-020-En.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fontScale="90000"/>
          </a:bodyPr>
          <a:lstStyle/>
          <a:p>
            <a:r>
              <a:rPr lang="en-GB" sz="5000" dirty="0" err="1">
                <a:latin typeface="Aptos" panose="020B0004020202020204" pitchFamily="34" charset="0"/>
              </a:rPr>
              <a:t>Luontopohjaisten</a:t>
            </a:r>
            <a:r>
              <a:rPr lang="en-GB" sz="5000" dirty="0">
                <a:latin typeface="Aptos" panose="020B0004020202020204" pitchFamily="34" charset="0"/>
              </a:rPr>
              <a:t> </a:t>
            </a:r>
            <a:r>
              <a:rPr lang="en-GB" sz="5000" dirty="0" err="1">
                <a:latin typeface="Aptos" panose="020B0004020202020204" pitchFamily="34" charset="0"/>
              </a:rPr>
              <a:t>ratkaisujen</a:t>
            </a:r>
            <a:r>
              <a:rPr lang="en-GB" sz="5000" dirty="0">
                <a:latin typeface="Aptos" panose="020B0004020202020204" pitchFamily="34" charset="0"/>
              </a:rPr>
              <a:t> </a:t>
            </a:r>
            <a:r>
              <a:rPr lang="en-GB" sz="5000" dirty="0" err="1">
                <a:latin typeface="Aptos" panose="020B0004020202020204" pitchFamily="34" charset="0"/>
              </a:rPr>
              <a:t>perusteet</a:t>
            </a:r>
            <a:r>
              <a:rPr lang="en-GB" sz="5000" dirty="0">
                <a:latin typeface="Aptos" panose="020B0004020202020204" pitchFamily="34" charset="0"/>
              </a:rPr>
              <a:t> </a:t>
            </a:r>
            <a:r>
              <a:rPr lang="en-GB" sz="5000" dirty="0" err="1">
                <a:latin typeface="Aptos" panose="020B0004020202020204" pitchFamily="34" charset="0"/>
              </a:rPr>
              <a:t>ammatilliseen</a:t>
            </a:r>
            <a:r>
              <a:rPr lang="en-GB" sz="5000" dirty="0">
                <a:latin typeface="Aptos" panose="020B0004020202020204" pitchFamily="34" charset="0"/>
              </a:rPr>
              <a:t> </a:t>
            </a:r>
            <a:r>
              <a:rPr lang="en-GB" sz="5000" dirty="0" err="1">
                <a:latin typeface="Aptos" panose="020B0004020202020204" pitchFamily="34" charset="0"/>
              </a:rPr>
              <a:t>koulutukseen</a:t>
            </a:r>
            <a:endParaRPr lang="en-GB" sz="5000" dirty="0">
              <a:latin typeface="Aptos" panose="020B0004020202020204" pitchFamily="34" charset="0"/>
            </a:endParaRP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err="1">
                <a:solidFill>
                  <a:srgbClr val="BB6827"/>
                </a:solidFill>
                <a:latin typeface="Aptos" panose="020B0004020202020204" pitchFamily="34" charset="0"/>
              </a:rPr>
              <a:t>Kesäkuu</a:t>
            </a:r>
            <a:r>
              <a:rPr lang="en-GB" sz="2400" dirty="0">
                <a:solidFill>
                  <a:srgbClr val="BB6827"/>
                </a:solidFill>
                <a:latin typeface="Aptos" panose="020B0004020202020204" pitchFamily="34" charset="0"/>
              </a:rPr>
              <a:t> 2026</a:t>
            </a:r>
            <a:endParaRPr kumimoji="0" lang="en-GB" sz="2400" i="0" u="none" strike="noStrike" kern="1200" cap="none" spc="0" normalizeH="0" baseline="0" noProof="0" dirty="0">
              <a:ln>
                <a:noFill/>
              </a:ln>
              <a:solidFill>
                <a:srgbClr val="BB6827"/>
              </a:solidFill>
              <a:effectLst/>
              <a:uLnTx/>
              <a:uFillTx/>
              <a:latin typeface="Aptos" panose="020B0004020202020204" pitchFamily="34" charset="0"/>
            </a:endParaRPr>
          </a:p>
        </p:txBody>
      </p:sp>
      <p:sp>
        <p:nvSpPr>
          <p:cNvPr id="6" name="Marcador de Posição do Texto 5">
            <a:extLst>
              <a:ext uri="{FF2B5EF4-FFF2-40B4-BE49-F238E27FC236}">
                <a16:creationId xmlns:a16="http://schemas.microsoft.com/office/drawing/2014/main" id="{A5490BF1-6401-3D1B-E60D-73F7DAEF614E}"/>
              </a:ext>
            </a:extLst>
          </p:cNvPr>
          <p:cNvSpPr>
            <a:spLocks noGrp="1"/>
          </p:cNvSpPr>
          <p:nvPr>
            <p:ph type="body" idx="1"/>
          </p:nvPr>
        </p:nvSpPr>
        <p:spPr/>
        <p:txBody>
          <a:bodyPr>
            <a:normAutofit/>
          </a:bodyPr>
          <a:lstStyle/>
          <a:p>
            <a:r>
              <a:rPr lang="pt-PT" b="0" dirty="0">
                <a:latin typeface="Aptos" panose="020B0004020202020204" pitchFamily="34" charset="0"/>
              </a:rPr>
              <a:t>NBS perusmoduuli </a:t>
            </a:r>
            <a:endParaRPr lang="en-US" b="0" dirty="0">
              <a:latin typeface="Aptos" panose="020B0004020202020204" pitchFamily="34" charset="0"/>
            </a:endParaRPr>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en-GB" dirty="0" err="1">
                <a:latin typeface="Aptos" panose="020B0004020202020204" pitchFamily="34" charset="0"/>
              </a:rPr>
              <a:t>Luontopohjaiset</a:t>
            </a:r>
            <a:r>
              <a:rPr lang="en-GB" dirty="0">
                <a:latin typeface="Aptos" panose="020B0004020202020204" pitchFamily="34" charset="0"/>
              </a:rPr>
              <a:t> </a:t>
            </a:r>
            <a:r>
              <a:rPr lang="en-GB" dirty="0" err="1">
                <a:latin typeface="Aptos" panose="020B0004020202020204" pitchFamily="34" charset="0"/>
              </a:rPr>
              <a:t>ratkaisut</a:t>
            </a:r>
            <a:r>
              <a:rPr lang="en-GB" dirty="0">
                <a:latin typeface="Aptos" panose="020B0004020202020204" pitchFamily="34" charset="0"/>
              </a:rPr>
              <a:t> (NBS)</a:t>
            </a: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862632" y="1652524"/>
            <a:ext cx="6891529" cy="5187820"/>
          </a:xfrm>
        </p:spPr>
        <p:txBody>
          <a:bodyPr>
            <a:normAutofit/>
          </a:bodyPr>
          <a:lstStyle/>
          <a:p>
            <a:pPr algn="l"/>
            <a:r>
              <a:rPr lang="en-GB" dirty="0" err="1">
                <a:latin typeface="Aptos" panose="020B0004020202020204" pitchFamily="34" charset="0"/>
              </a:rPr>
              <a:t>Hyödyntävät</a:t>
            </a:r>
            <a:r>
              <a:rPr lang="en-GB" dirty="0">
                <a:latin typeface="Aptos" panose="020B0004020202020204" pitchFamily="34" charset="0"/>
              </a:rPr>
              <a:t> </a:t>
            </a:r>
            <a:r>
              <a:rPr lang="en-GB" dirty="0" err="1">
                <a:latin typeface="Aptos" panose="020B0004020202020204" pitchFamily="34" charset="0"/>
              </a:rPr>
              <a:t>ekosysteemejä</a:t>
            </a:r>
            <a:r>
              <a:rPr lang="en-GB" dirty="0">
                <a:latin typeface="Aptos" panose="020B0004020202020204" pitchFamily="34" charset="0"/>
              </a:rPr>
              <a:t> ja </a:t>
            </a:r>
            <a:r>
              <a:rPr lang="en-GB" dirty="0" err="1">
                <a:latin typeface="Aptos" panose="020B0004020202020204" pitchFamily="34" charset="0"/>
              </a:rPr>
              <a:t>niiden</a:t>
            </a:r>
            <a:r>
              <a:rPr lang="en-GB" dirty="0">
                <a:latin typeface="Aptos" panose="020B0004020202020204" pitchFamily="34" charset="0"/>
              </a:rPr>
              <a:t> </a:t>
            </a:r>
            <a:r>
              <a:rPr lang="en-GB" dirty="0" err="1">
                <a:latin typeface="Aptos" panose="020B0004020202020204" pitchFamily="34" charset="0"/>
              </a:rPr>
              <a:t>tarjoamia</a:t>
            </a:r>
            <a:r>
              <a:rPr lang="en-GB" dirty="0">
                <a:latin typeface="Aptos" panose="020B0004020202020204" pitchFamily="34" charset="0"/>
              </a:rPr>
              <a:t> </a:t>
            </a:r>
            <a:r>
              <a:rPr lang="en-GB" dirty="0" err="1">
                <a:latin typeface="Aptos" panose="020B0004020202020204" pitchFamily="34" charset="0"/>
              </a:rPr>
              <a:t>palveluja</a:t>
            </a:r>
            <a:r>
              <a:rPr lang="en-GB" dirty="0">
                <a:latin typeface="Aptos" panose="020B0004020202020204" pitchFamily="34" charset="0"/>
              </a:rPr>
              <a:t> </a:t>
            </a:r>
            <a:r>
              <a:rPr lang="en-GB" dirty="0" err="1">
                <a:latin typeface="Aptos" panose="020B0004020202020204" pitchFamily="34" charset="0"/>
              </a:rPr>
              <a:t>yhteiskunnallisten</a:t>
            </a:r>
            <a:r>
              <a:rPr lang="en-GB" dirty="0">
                <a:latin typeface="Aptos" panose="020B0004020202020204" pitchFamily="34" charset="0"/>
              </a:rPr>
              <a:t> </a:t>
            </a:r>
            <a:r>
              <a:rPr lang="en-GB" dirty="0" err="1">
                <a:latin typeface="Aptos" panose="020B0004020202020204" pitchFamily="34" charset="0"/>
              </a:rPr>
              <a:t>haasteiden</a:t>
            </a:r>
            <a:r>
              <a:rPr lang="en-GB" dirty="0">
                <a:latin typeface="Aptos" panose="020B0004020202020204" pitchFamily="34" charset="0"/>
              </a:rPr>
              <a:t> (</a:t>
            </a:r>
            <a:r>
              <a:rPr lang="en-GB" dirty="0" err="1">
                <a:latin typeface="Aptos" panose="020B0004020202020204" pitchFamily="34" charset="0"/>
              </a:rPr>
              <a:t>esim</a:t>
            </a:r>
            <a:r>
              <a:rPr lang="en-GB" dirty="0">
                <a:latin typeface="Aptos" panose="020B0004020202020204" pitchFamily="34" charset="0"/>
              </a:rPr>
              <a:t>. </a:t>
            </a:r>
            <a:r>
              <a:rPr lang="en-GB" dirty="0" err="1">
                <a:latin typeface="Aptos" panose="020B0004020202020204" pitchFamily="34" charset="0"/>
              </a:rPr>
              <a:t>ilmastonmuutos</a:t>
            </a:r>
            <a:r>
              <a:rPr lang="en-GB" dirty="0">
                <a:latin typeface="Aptos" panose="020B0004020202020204" pitchFamily="34" charset="0"/>
              </a:rPr>
              <a:t>, </a:t>
            </a:r>
            <a:r>
              <a:rPr lang="en-GB" dirty="0" err="1">
                <a:latin typeface="Aptos" panose="020B0004020202020204" pitchFamily="34" charset="0"/>
              </a:rPr>
              <a:t>ruokaturva</a:t>
            </a:r>
            <a:r>
              <a:rPr lang="en-GB" dirty="0">
                <a:latin typeface="Aptos" panose="020B0004020202020204" pitchFamily="34" charset="0"/>
              </a:rPr>
              <a:t> ja </a:t>
            </a:r>
            <a:r>
              <a:rPr lang="en-GB" dirty="0" err="1">
                <a:latin typeface="Aptos" panose="020B0004020202020204" pitchFamily="34" charset="0"/>
              </a:rPr>
              <a:t>luonnonkatastrofit</a:t>
            </a:r>
            <a:r>
              <a:rPr lang="en-GB" dirty="0">
                <a:latin typeface="Aptos" panose="020B0004020202020204" pitchFamily="34" charset="0"/>
              </a:rPr>
              <a:t>) </a:t>
            </a:r>
            <a:r>
              <a:rPr lang="en-GB" dirty="0" err="1">
                <a:latin typeface="Aptos" panose="020B0004020202020204" pitchFamily="34" charset="0"/>
              </a:rPr>
              <a:t>ratkaisemiseksi</a:t>
            </a:r>
            <a:r>
              <a:rPr lang="en-GB" dirty="0">
                <a:latin typeface="Aptos" panose="020B0004020202020204" pitchFamily="34" charset="0"/>
              </a:rPr>
              <a:t>.</a:t>
            </a:r>
          </a:p>
          <a:p>
            <a:pPr algn="l"/>
            <a:r>
              <a:rPr lang="en-GB" dirty="0">
                <a:latin typeface="Aptos" panose="020B0004020202020204" pitchFamily="34" charset="0"/>
              </a:rPr>
              <a:t>Ratkaisut </a:t>
            </a:r>
            <a:r>
              <a:rPr lang="en-GB" dirty="0" err="1">
                <a:latin typeface="Aptos" panose="020B0004020202020204" pitchFamily="34" charset="0"/>
              </a:rPr>
              <a:t>perustuvat</a:t>
            </a:r>
            <a:r>
              <a:rPr lang="en-GB" dirty="0">
                <a:latin typeface="Aptos" panose="020B0004020202020204" pitchFamily="34" charset="0"/>
              </a:rPr>
              <a:t> </a:t>
            </a:r>
            <a:r>
              <a:rPr lang="en-GB" dirty="0" err="1">
                <a:latin typeface="Aptos" panose="020B0004020202020204" pitchFamily="34" charset="0"/>
              </a:rPr>
              <a:t>ihmisten</a:t>
            </a:r>
            <a:r>
              <a:rPr lang="en-GB" dirty="0">
                <a:latin typeface="Aptos" panose="020B0004020202020204" pitchFamily="34" charset="0"/>
              </a:rPr>
              <a:t> </a:t>
            </a:r>
            <a:r>
              <a:rPr lang="en-GB" dirty="0" err="1">
                <a:latin typeface="Aptos" panose="020B0004020202020204" pitchFamily="34" charset="0"/>
              </a:rPr>
              <a:t>ja</a:t>
            </a:r>
            <a:r>
              <a:rPr lang="en-GB" dirty="0">
                <a:latin typeface="Aptos" panose="020B0004020202020204" pitchFamily="34" charset="0"/>
              </a:rPr>
              <a:t> </a:t>
            </a:r>
            <a:r>
              <a:rPr lang="en-GB" dirty="0" err="1">
                <a:latin typeface="Aptos" panose="020B0004020202020204" pitchFamily="34" charset="0"/>
              </a:rPr>
              <a:t>luonnon</a:t>
            </a:r>
            <a:r>
              <a:rPr lang="en-GB" dirty="0">
                <a:latin typeface="Aptos" panose="020B0004020202020204" pitchFamily="34" charset="0"/>
              </a:rPr>
              <a:t> </a:t>
            </a:r>
            <a:r>
              <a:rPr lang="en-GB" dirty="0" err="1">
                <a:latin typeface="Aptos" panose="020B0004020202020204" pitchFamily="34" charset="0"/>
              </a:rPr>
              <a:t>väliseen</a:t>
            </a:r>
            <a:r>
              <a:rPr lang="en-GB" dirty="0">
                <a:latin typeface="Aptos" panose="020B0004020202020204" pitchFamily="34" charset="0"/>
              </a:rPr>
              <a:t> </a:t>
            </a:r>
            <a:r>
              <a:rPr lang="en-GB" dirty="0" err="1">
                <a:latin typeface="Aptos" panose="020B0004020202020204" pitchFamily="34" charset="0"/>
              </a:rPr>
              <a:t>yhteistyöhön</a:t>
            </a:r>
            <a:r>
              <a:rPr lang="en-GB" dirty="0">
                <a:latin typeface="Aptos" panose="020B0004020202020204" pitchFamily="34" charset="0"/>
              </a:rPr>
              <a:t> </a:t>
            </a:r>
            <a:r>
              <a:rPr lang="en-GB" dirty="0" err="1">
                <a:latin typeface="Aptos" panose="020B0004020202020204" pitchFamily="34" charset="0"/>
              </a:rPr>
              <a:t>sen</a:t>
            </a:r>
            <a:r>
              <a:rPr lang="en-GB" dirty="0">
                <a:latin typeface="Aptos" panose="020B0004020202020204" pitchFamily="34" charset="0"/>
              </a:rPr>
              <a:t> </a:t>
            </a:r>
            <a:r>
              <a:rPr lang="en-GB" dirty="0" err="1">
                <a:latin typeface="Aptos" panose="020B0004020202020204" pitchFamily="34" charset="0"/>
              </a:rPr>
              <a:t>sijaan</a:t>
            </a:r>
            <a:r>
              <a:rPr lang="en-GB" dirty="0">
                <a:latin typeface="Aptos" panose="020B0004020202020204" pitchFamily="34" charset="0"/>
              </a:rPr>
              <a:t>, </a:t>
            </a:r>
            <a:r>
              <a:rPr lang="en-GB" dirty="0" err="1">
                <a:latin typeface="Aptos" panose="020B0004020202020204" pitchFamily="34" charset="0"/>
              </a:rPr>
              <a:t>että</a:t>
            </a:r>
            <a:r>
              <a:rPr lang="en-GB" dirty="0">
                <a:latin typeface="Aptos" panose="020B0004020202020204" pitchFamily="34" charset="0"/>
              </a:rPr>
              <a:t> </a:t>
            </a:r>
            <a:r>
              <a:rPr lang="en-GB" dirty="0" err="1">
                <a:latin typeface="Aptos" panose="020B0004020202020204" pitchFamily="34" charset="0"/>
              </a:rPr>
              <a:t>tukeuduttaisiin</a:t>
            </a:r>
            <a:r>
              <a:rPr lang="en-GB" dirty="0">
                <a:latin typeface="Aptos" panose="020B0004020202020204" pitchFamily="34" charset="0"/>
              </a:rPr>
              <a:t> </a:t>
            </a:r>
            <a:r>
              <a:rPr lang="en-GB" dirty="0" err="1">
                <a:latin typeface="Aptos" panose="020B0004020202020204" pitchFamily="34" charset="0"/>
              </a:rPr>
              <a:t>yksinomaan</a:t>
            </a:r>
            <a:r>
              <a:rPr lang="en-GB" dirty="0">
                <a:latin typeface="Aptos" panose="020B0004020202020204" pitchFamily="34" charset="0"/>
              </a:rPr>
              <a:t> </a:t>
            </a:r>
            <a:r>
              <a:rPr lang="en-GB" dirty="0" err="1">
                <a:latin typeface="Aptos" panose="020B0004020202020204" pitchFamily="34" charset="0"/>
              </a:rPr>
              <a:t>perinteisiin</a:t>
            </a:r>
            <a:r>
              <a:rPr lang="en-GB" dirty="0">
                <a:latin typeface="Aptos" panose="020B0004020202020204" pitchFamily="34" charset="0"/>
              </a:rPr>
              <a:t> </a:t>
            </a:r>
            <a:r>
              <a:rPr lang="en-GB" dirty="0" err="1">
                <a:latin typeface="Aptos" panose="020B0004020202020204" pitchFamily="34" charset="0"/>
              </a:rPr>
              <a:t>teknisiin</a:t>
            </a:r>
            <a:r>
              <a:rPr lang="en-GB" dirty="0">
                <a:latin typeface="Aptos" panose="020B0004020202020204" pitchFamily="34" charset="0"/>
              </a:rPr>
              <a:t> </a:t>
            </a:r>
            <a:r>
              <a:rPr lang="en-GB" dirty="0" err="1">
                <a:latin typeface="Aptos" panose="020B0004020202020204" pitchFamily="34" charset="0"/>
              </a:rPr>
              <a:t>ratkaisuihin</a:t>
            </a:r>
            <a:r>
              <a:rPr lang="en-GB" dirty="0">
                <a:latin typeface="Aptos" panose="020B0004020202020204" pitchFamily="34" charset="0"/>
              </a:rPr>
              <a:t>.</a:t>
            </a:r>
          </a:p>
          <a:p>
            <a:pPr algn="l"/>
            <a:r>
              <a:rPr lang="en-GB" dirty="0" err="1">
                <a:latin typeface="Aptos" panose="020B0004020202020204" pitchFamily="34" charset="0"/>
              </a:rPr>
              <a:t>Voidaan</a:t>
            </a:r>
            <a:r>
              <a:rPr lang="en-GB" dirty="0">
                <a:latin typeface="Aptos" panose="020B0004020202020204" pitchFamily="34" charset="0"/>
              </a:rPr>
              <a:t> </a:t>
            </a:r>
            <a:r>
              <a:rPr lang="en-GB" dirty="0" err="1">
                <a:latin typeface="Aptos" panose="020B0004020202020204" pitchFamily="34" charset="0"/>
              </a:rPr>
              <a:t>käyttää</a:t>
            </a:r>
            <a:r>
              <a:rPr lang="en-GB" dirty="0">
                <a:latin typeface="Aptos" panose="020B0004020202020204" pitchFamily="34" charset="0"/>
              </a:rPr>
              <a:t> </a:t>
            </a:r>
            <a:r>
              <a:rPr lang="en-GB" dirty="0" err="1">
                <a:latin typeface="Aptos" panose="020B0004020202020204" pitchFamily="34" charset="0"/>
              </a:rPr>
              <a:t>yhdessä</a:t>
            </a:r>
            <a:r>
              <a:rPr lang="en-GB" dirty="0">
                <a:latin typeface="Aptos" panose="020B0004020202020204" pitchFamily="34" charset="0"/>
              </a:rPr>
              <a:t> </a:t>
            </a:r>
            <a:r>
              <a:rPr lang="en-GB" dirty="0" err="1">
                <a:latin typeface="Aptos" panose="020B0004020202020204" pitchFamily="34" charset="0"/>
              </a:rPr>
              <a:t>muiden</a:t>
            </a:r>
            <a:r>
              <a:rPr lang="en-GB" dirty="0">
                <a:latin typeface="Aptos" panose="020B0004020202020204" pitchFamily="34" charset="0"/>
              </a:rPr>
              <a:t> </a:t>
            </a:r>
            <a:r>
              <a:rPr lang="en-GB" dirty="0" err="1">
                <a:latin typeface="Aptos" panose="020B0004020202020204" pitchFamily="34" charset="0"/>
              </a:rPr>
              <a:t>toimenpiteiden</a:t>
            </a:r>
            <a:r>
              <a:rPr lang="en-GB" dirty="0">
                <a:latin typeface="Aptos" panose="020B0004020202020204" pitchFamily="34" charset="0"/>
              </a:rPr>
              <a:t> </a:t>
            </a:r>
            <a:r>
              <a:rPr lang="en-GB" dirty="0" err="1">
                <a:latin typeface="Aptos" panose="020B0004020202020204" pitchFamily="34" charset="0"/>
              </a:rPr>
              <a:t>kanssa</a:t>
            </a:r>
            <a:r>
              <a:rPr lang="en-GB" dirty="0">
                <a:latin typeface="Aptos" panose="020B0004020202020204" pitchFamily="34" charset="0"/>
              </a:rPr>
              <a:t>, </a:t>
            </a:r>
            <a:r>
              <a:rPr lang="en-GB" dirty="0" err="1">
                <a:latin typeface="Aptos" panose="020B0004020202020204" pitchFamily="34" charset="0"/>
              </a:rPr>
              <a:t>kun</a:t>
            </a:r>
            <a:r>
              <a:rPr lang="en-GB" dirty="0">
                <a:latin typeface="Aptos" panose="020B0004020202020204" pitchFamily="34" charset="0"/>
              </a:rPr>
              <a:t> </a:t>
            </a:r>
            <a:r>
              <a:rPr lang="en-GB" dirty="0" err="1">
                <a:latin typeface="Aptos" panose="020B0004020202020204" pitchFamily="34" charset="0"/>
              </a:rPr>
              <a:t>pyritään</a:t>
            </a:r>
            <a:r>
              <a:rPr lang="en-GB" dirty="0">
                <a:latin typeface="Aptos" panose="020B0004020202020204" pitchFamily="34" charset="0"/>
              </a:rPr>
              <a:t> </a:t>
            </a:r>
            <a:r>
              <a:rPr lang="en-GB" dirty="0" err="1">
                <a:latin typeface="Aptos" panose="020B0004020202020204" pitchFamily="34" charset="0"/>
              </a:rPr>
              <a:t>sopeutumaan</a:t>
            </a:r>
            <a:r>
              <a:rPr lang="en-GB" dirty="0">
                <a:latin typeface="Aptos" panose="020B0004020202020204" pitchFamily="34" charset="0"/>
              </a:rPr>
              <a:t> </a:t>
            </a:r>
            <a:r>
              <a:rPr lang="en-GB" dirty="0" err="1">
                <a:latin typeface="Aptos" panose="020B0004020202020204" pitchFamily="34" charset="0"/>
              </a:rPr>
              <a:t>ja</a:t>
            </a:r>
            <a:r>
              <a:rPr lang="en-GB" dirty="0">
                <a:latin typeface="Aptos" panose="020B0004020202020204" pitchFamily="34" charset="0"/>
              </a:rPr>
              <a:t> </a:t>
            </a:r>
            <a:r>
              <a:rPr lang="en-GB" dirty="0" err="1">
                <a:latin typeface="Aptos" panose="020B0004020202020204" pitchFamily="34" charset="0"/>
              </a:rPr>
              <a:t>hillitsemään</a:t>
            </a:r>
            <a:r>
              <a:rPr lang="en-GB" dirty="0">
                <a:latin typeface="Aptos" panose="020B0004020202020204" pitchFamily="34" charset="0"/>
              </a:rPr>
              <a:t> </a:t>
            </a:r>
            <a:r>
              <a:rPr lang="en-GB" dirty="0" err="1">
                <a:latin typeface="Aptos" panose="020B0004020202020204" pitchFamily="34" charset="0"/>
              </a:rPr>
              <a:t>ilmastonmuutoksen</a:t>
            </a:r>
            <a:r>
              <a:rPr lang="en-GB" dirty="0">
                <a:latin typeface="Aptos" panose="020B0004020202020204" pitchFamily="34" charset="0"/>
              </a:rPr>
              <a:t> </a:t>
            </a:r>
            <a:r>
              <a:rPr lang="en-GB" dirty="0" err="1">
                <a:latin typeface="Aptos" panose="020B0004020202020204" pitchFamily="34" charset="0"/>
              </a:rPr>
              <a:t>vaikutuksia</a:t>
            </a:r>
            <a:r>
              <a:rPr lang="en-GB" dirty="0">
                <a:latin typeface="Aptos" panose="020B0004020202020204" pitchFamily="34" charset="0"/>
              </a:rPr>
              <a:t>.</a:t>
            </a:r>
          </a:p>
          <a:p>
            <a:pPr marL="0" indent="0" algn="l">
              <a:buNone/>
            </a:pPr>
            <a:endParaRPr lang="pt-PT" dirty="0">
              <a:latin typeface="Aptos" panose="020B0004020202020204" pitchFamily="34" charset="0"/>
            </a:endParaRPr>
          </a:p>
          <a:p>
            <a:pPr marL="0" indent="0" algn="l">
              <a:buNone/>
            </a:pPr>
            <a:endParaRPr lang="en-GB" dirty="0">
              <a:latin typeface="Aptos" panose="020B0004020202020204" pitchFamily="34" charset="0"/>
            </a:endParaRPr>
          </a:p>
          <a:p>
            <a:pPr algn="l"/>
            <a:endParaRPr lang="en-GB" dirty="0">
              <a:latin typeface="Aptos" panose="020B0004020202020204" pitchFamily="34" charset="0"/>
            </a:endParaRPr>
          </a:p>
        </p:txBody>
      </p:sp>
      <p:pic>
        <p:nvPicPr>
          <p:cNvPr id="2052" name="Picture 4" descr="How Nature-Based Solutions Can Help Fight Climate Change | Asian  Development Bank">
            <a:extLst>
              <a:ext uri="{FF2B5EF4-FFF2-40B4-BE49-F238E27FC236}">
                <a16:creationId xmlns:a16="http://schemas.microsoft.com/office/drawing/2014/main" id="{1DD56E97-D5BA-A05D-F5EF-691C304C04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3604" y="1652524"/>
            <a:ext cx="3821176" cy="382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23A3-B064-8007-2781-D8F4252F5008}"/>
              </a:ext>
            </a:extLst>
          </p:cNvPr>
          <p:cNvSpPr>
            <a:spLocks noGrp="1"/>
          </p:cNvSpPr>
          <p:nvPr>
            <p:ph type="title"/>
          </p:nvPr>
        </p:nvSpPr>
        <p:spPr/>
        <p:txBody>
          <a:bodyPr/>
          <a:lstStyle/>
          <a:p>
            <a:r>
              <a:rPr lang="en-GB" dirty="0" err="1">
                <a:latin typeface="Aptos" panose="020B0004020202020204" pitchFamily="34" charset="0"/>
              </a:rPr>
              <a:t>Luontopohjaiset</a:t>
            </a:r>
            <a:r>
              <a:rPr lang="en-GB" dirty="0">
                <a:latin typeface="Aptos" panose="020B0004020202020204" pitchFamily="34" charset="0"/>
              </a:rPr>
              <a:t> </a:t>
            </a:r>
            <a:r>
              <a:rPr lang="en-GB" dirty="0" err="1">
                <a:latin typeface="Aptos" panose="020B0004020202020204" pitchFamily="34" charset="0"/>
              </a:rPr>
              <a:t>ratkaisut</a:t>
            </a:r>
            <a:r>
              <a:rPr lang="en-GB" dirty="0">
                <a:latin typeface="Aptos" panose="020B0004020202020204" pitchFamily="34" charset="0"/>
              </a:rPr>
              <a:t> (NBS)</a:t>
            </a:r>
            <a:endParaRPr lang="en-GB" dirty="0">
              <a:solidFill>
                <a:srgbClr val="008B80"/>
              </a:solidFill>
              <a:latin typeface="Aptos" panose="020B0004020202020204" pitchFamily="34" charset="0"/>
            </a:endParaRPr>
          </a:p>
        </p:txBody>
      </p:sp>
      <p:sp>
        <p:nvSpPr>
          <p:cNvPr id="3" name="Content Placeholder 2">
            <a:extLst>
              <a:ext uri="{FF2B5EF4-FFF2-40B4-BE49-F238E27FC236}">
                <a16:creationId xmlns:a16="http://schemas.microsoft.com/office/drawing/2014/main" id="{6B927497-ED3C-5BEA-0C2F-6DAD7C28F3D0}"/>
              </a:ext>
            </a:extLst>
          </p:cNvPr>
          <p:cNvSpPr>
            <a:spLocks noGrp="1"/>
          </p:cNvSpPr>
          <p:nvPr>
            <p:ph idx="1"/>
          </p:nvPr>
        </p:nvSpPr>
        <p:spPr>
          <a:xfrm>
            <a:off x="838200" y="1305055"/>
            <a:ext cx="5782056" cy="2645153"/>
          </a:xfrm>
        </p:spPr>
        <p:txBody>
          <a:bodyPr>
            <a:normAutofit fontScale="92500" lnSpcReduction="10000"/>
          </a:bodyPr>
          <a:lstStyle/>
          <a:p>
            <a:pPr algn="l"/>
            <a:r>
              <a:rPr lang="en-US" sz="2000" i="1" dirty="0">
                <a:solidFill>
                  <a:srgbClr val="008B80"/>
                </a:solidFill>
                <a:latin typeface="Aptos" panose="020B0004020202020204" pitchFamily="34" charset="0"/>
              </a:rPr>
              <a:t>Luonto</a:t>
            </a:r>
            <a:r>
              <a:rPr lang="en-US" sz="2000" i="1" dirty="0">
                <a:latin typeface="Aptos" panose="020B0004020202020204" pitchFamily="34" charset="0"/>
              </a:rPr>
              <a:t> </a:t>
            </a:r>
            <a:r>
              <a:rPr lang="en-US" sz="2000" dirty="0" err="1">
                <a:latin typeface="Aptos" panose="020B0004020202020204" pitchFamily="34" charset="0"/>
              </a:rPr>
              <a:t>viittaa</a:t>
            </a:r>
            <a:r>
              <a:rPr lang="en-US" sz="2000" dirty="0">
                <a:latin typeface="Aptos" panose="020B0004020202020204" pitchFamily="34" charset="0"/>
              </a:rPr>
              <a:t> </a:t>
            </a:r>
            <a:r>
              <a:rPr lang="en-US" sz="2000" dirty="0" err="1">
                <a:latin typeface="Aptos" panose="020B0004020202020204" pitchFamily="34" charset="0"/>
              </a:rPr>
              <a:t>luonnon</a:t>
            </a:r>
            <a:r>
              <a:rPr lang="en-US" sz="2000" dirty="0">
                <a:latin typeface="Aptos" panose="020B0004020202020204" pitchFamily="34" charset="0"/>
              </a:rPr>
              <a:t> </a:t>
            </a:r>
            <a:r>
              <a:rPr lang="en-US" sz="2000" dirty="0" err="1">
                <a:latin typeface="Aptos" panose="020B0004020202020204" pitchFamily="34" charset="0"/>
              </a:rPr>
              <a:t>monimuotoisuuteen</a:t>
            </a:r>
            <a:r>
              <a:rPr lang="en-US" sz="2000" dirty="0">
                <a:latin typeface="Aptos" panose="020B0004020202020204" pitchFamily="34" charset="0"/>
              </a:rPr>
              <a:t> (</a:t>
            </a:r>
            <a:r>
              <a:rPr lang="en-US" sz="2000" dirty="0" err="1">
                <a:latin typeface="Aptos" panose="020B0004020202020204" pitchFamily="34" charset="0"/>
              </a:rPr>
              <a:t>lajit</a:t>
            </a:r>
            <a:r>
              <a:rPr lang="en-US" sz="2000" dirty="0">
                <a:latin typeface="Aptos" panose="020B0004020202020204" pitchFamily="34" charset="0"/>
              </a:rPr>
              <a:t>, </a:t>
            </a:r>
            <a:r>
              <a:rPr lang="en-US" sz="2000" dirty="0" err="1">
                <a:latin typeface="Aptos" panose="020B0004020202020204" pitchFamily="34" charset="0"/>
              </a:rPr>
              <a:t>elinympäristöt</a:t>
            </a:r>
            <a:r>
              <a:rPr lang="en-US" sz="2000" dirty="0">
                <a:latin typeface="Aptos" panose="020B0004020202020204" pitchFamily="34" charset="0"/>
              </a:rPr>
              <a:t>, </a:t>
            </a:r>
            <a:r>
              <a:rPr lang="en-US" sz="2000" dirty="0" err="1">
                <a:latin typeface="Aptos" panose="020B0004020202020204" pitchFamily="34" charset="0"/>
              </a:rPr>
              <a:t>ekosysteemit</a:t>
            </a:r>
            <a:r>
              <a:rPr lang="en-US" sz="2000" dirty="0">
                <a:latin typeface="Aptos" panose="020B0004020202020204" pitchFamily="34" charset="0"/>
              </a:rPr>
              <a:t> ja/tai </a:t>
            </a:r>
            <a:r>
              <a:rPr lang="en-US" sz="2000" dirty="0" err="1">
                <a:latin typeface="Aptos" panose="020B0004020202020204" pitchFamily="34" charset="0"/>
              </a:rPr>
              <a:t>ekosysteemipalvelut</a:t>
            </a:r>
            <a:r>
              <a:rPr lang="en-US" sz="2000" dirty="0">
                <a:latin typeface="Aptos" panose="020B0004020202020204" pitchFamily="34" charset="0"/>
              </a:rPr>
              <a:t>).</a:t>
            </a:r>
            <a:endParaRPr lang="pt-PT" sz="2000" dirty="0">
              <a:latin typeface="Aptos" panose="020B0004020202020204" pitchFamily="34" charset="0"/>
            </a:endParaRPr>
          </a:p>
          <a:p>
            <a:pPr lvl="0" algn="l"/>
            <a:r>
              <a:rPr lang="en-US" sz="2000" i="1" dirty="0" err="1">
                <a:solidFill>
                  <a:srgbClr val="008B80"/>
                </a:solidFill>
                <a:latin typeface="Aptos" panose="020B0004020202020204" pitchFamily="34" charset="0"/>
              </a:rPr>
              <a:t>Luontopohjainen</a:t>
            </a:r>
            <a:r>
              <a:rPr lang="en-US" sz="2000" i="1" dirty="0">
                <a:latin typeface="Aptos" panose="020B0004020202020204" pitchFamily="34" charset="0"/>
              </a:rPr>
              <a:t> </a:t>
            </a:r>
            <a:r>
              <a:rPr lang="en-US" sz="2000" dirty="0" err="1">
                <a:latin typeface="Aptos" panose="020B0004020202020204" pitchFamily="34" charset="0"/>
              </a:rPr>
              <a:t>viittaa</a:t>
            </a:r>
            <a:r>
              <a:rPr lang="en-US" sz="2000" dirty="0">
                <a:latin typeface="Aptos" panose="020B0004020202020204" pitchFamily="34" charset="0"/>
              </a:rPr>
              <a:t> </a:t>
            </a:r>
            <a:r>
              <a:rPr lang="en-US" sz="2000" dirty="0" err="1">
                <a:latin typeface="Aptos" panose="020B0004020202020204" pitchFamily="34" charset="0"/>
              </a:rPr>
              <a:t>ekosysteemilähtöiseen</a:t>
            </a:r>
            <a:r>
              <a:rPr lang="en-US" sz="2000" dirty="0">
                <a:latin typeface="Aptos" panose="020B0004020202020204" pitchFamily="34" charset="0"/>
              </a:rPr>
              <a:t> </a:t>
            </a:r>
            <a:r>
              <a:rPr lang="en-US" sz="2000" dirty="0" err="1">
                <a:latin typeface="Aptos" panose="020B0004020202020204" pitchFamily="34" charset="0"/>
              </a:rPr>
              <a:t>ajatteluun</a:t>
            </a:r>
            <a:r>
              <a:rPr lang="en-US" sz="2000" dirty="0">
                <a:latin typeface="Aptos" panose="020B0004020202020204" pitchFamily="34" charset="0"/>
              </a:rPr>
              <a:t> tai </a:t>
            </a:r>
            <a:r>
              <a:rPr lang="en-US" sz="2000" dirty="0" err="1">
                <a:latin typeface="Aptos" panose="020B0004020202020204" pitchFamily="34" charset="0"/>
              </a:rPr>
              <a:t>luonnon</a:t>
            </a:r>
            <a:r>
              <a:rPr lang="en-US" sz="2000" dirty="0">
                <a:latin typeface="Aptos" panose="020B0004020202020204" pitchFamily="34" charset="0"/>
              </a:rPr>
              <a:t>  ja </a:t>
            </a:r>
            <a:r>
              <a:rPr lang="en-US" sz="2000" dirty="0" err="1">
                <a:latin typeface="Aptos" panose="020B0004020202020204" pitchFamily="34" charset="0"/>
              </a:rPr>
              <a:t>ekosysteemien</a:t>
            </a:r>
            <a:r>
              <a:rPr lang="en-US" sz="2000" dirty="0">
                <a:latin typeface="Aptos" panose="020B0004020202020204" pitchFamily="34" charset="0"/>
              </a:rPr>
              <a:t> </a:t>
            </a:r>
            <a:r>
              <a:rPr lang="en-US" sz="2000" dirty="0" err="1">
                <a:latin typeface="Aptos" panose="020B0004020202020204" pitchFamily="34" charset="0"/>
              </a:rPr>
              <a:t>osien</a:t>
            </a:r>
            <a:r>
              <a:rPr lang="en-US" sz="2000" dirty="0">
                <a:latin typeface="Aptos" panose="020B0004020202020204" pitchFamily="34" charset="0"/>
              </a:rPr>
              <a:t> </a:t>
            </a:r>
            <a:r>
              <a:rPr lang="en-US" sz="2000" dirty="0" err="1">
                <a:latin typeface="Aptos" panose="020B0004020202020204" pitchFamily="34" charset="0"/>
              </a:rPr>
              <a:t>suoraan</a:t>
            </a:r>
            <a:r>
              <a:rPr lang="en-US" sz="2000" dirty="0">
                <a:latin typeface="Aptos" panose="020B0004020202020204" pitchFamily="34" charset="0"/>
              </a:rPr>
              <a:t> </a:t>
            </a:r>
            <a:r>
              <a:rPr lang="en-US" sz="2000" dirty="0" err="1">
                <a:latin typeface="Aptos" panose="020B0004020202020204" pitchFamily="34" charset="0"/>
              </a:rPr>
              <a:t>hyödyntämiseen</a:t>
            </a:r>
            <a:r>
              <a:rPr lang="en-US" sz="2000" dirty="0">
                <a:latin typeface="Aptos" panose="020B0004020202020204" pitchFamily="34" charset="0"/>
              </a:rPr>
              <a:t>. </a:t>
            </a:r>
          </a:p>
          <a:p>
            <a:pPr lvl="0" algn="l"/>
            <a:r>
              <a:rPr lang="en-US" sz="2000" i="1" dirty="0">
                <a:solidFill>
                  <a:srgbClr val="008B80"/>
                </a:solidFill>
                <a:latin typeface="Aptos" panose="020B0004020202020204" pitchFamily="34" charset="0"/>
              </a:rPr>
              <a:t>Ratkaisut</a:t>
            </a:r>
            <a:r>
              <a:rPr lang="en-US" sz="2000" dirty="0">
                <a:latin typeface="Aptos" panose="020B0004020202020204" pitchFamily="34" charset="0"/>
              </a:rPr>
              <a:t> </a:t>
            </a:r>
            <a:r>
              <a:rPr lang="en-US" sz="2000" dirty="0" err="1">
                <a:latin typeface="Aptos" panose="020B0004020202020204" pitchFamily="34" charset="0"/>
              </a:rPr>
              <a:t>viittaa</a:t>
            </a:r>
            <a:r>
              <a:rPr lang="en-US" sz="2000" dirty="0">
                <a:latin typeface="Aptos" panose="020B0004020202020204" pitchFamily="34" charset="0"/>
              </a:rPr>
              <a:t> </a:t>
            </a:r>
            <a:r>
              <a:rPr lang="en-US" sz="2000" dirty="0" err="1">
                <a:latin typeface="Aptos" panose="020B0004020202020204" pitchFamily="34" charset="0"/>
              </a:rPr>
              <a:t>tiettyyn</a:t>
            </a:r>
            <a:r>
              <a:rPr lang="en-US" sz="2000" dirty="0">
                <a:latin typeface="Aptos" panose="020B0004020202020204" pitchFamily="34" charset="0"/>
              </a:rPr>
              <a:t> </a:t>
            </a:r>
            <a:r>
              <a:rPr lang="en-US" sz="2000" dirty="0" err="1">
                <a:latin typeface="Aptos" panose="020B0004020202020204" pitchFamily="34" charset="0"/>
              </a:rPr>
              <a:t>ongelmaan</a:t>
            </a:r>
            <a:r>
              <a:rPr lang="en-US" sz="2000" dirty="0">
                <a:latin typeface="Aptos" panose="020B0004020202020204" pitchFamily="34" charset="0"/>
              </a:rPr>
              <a:t> tai </a:t>
            </a:r>
            <a:r>
              <a:rPr lang="en-US" sz="2000" dirty="0" err="1">
                <a:latin typeface="Aptos" panose="020B0004020202020204" pitchFamily="34" charset="0"/>
              </a:rPr>
              <a:t>haasteeseen</a:t>
            </a:r>
            <a:r>
              <a:rPr lang="en-US" sz="2000" dirty="0">
                <a:latin typeface="Aptos" panose="020B0004020202020204" pitchFamily="34" charset="0"/>
              </a:rPr>
              <a:t>, </a:t>
            </a:r>
            <a:r>
              <a:rPr lang="en-US" sz="2000" dirty="0" err="1">
                <a:latin typeface="Aptos" panose="020B0004020202020204" pitchFamily="34" charset="0"/>
              </a:rPr>
              <a:t>johon</a:t>
            </a:r>
            <a:r>
              <a:rPr lang="en-US" sz="2000" dirty="0">
                <a:latin typeface="Aptos" panose="020B0004020202020204" pitchFamily="34" charset="0"/>
              </a:rPr>
              <a:t> on </a:t>
            </a:r>
            <a:r>
              <a:rPr lang="en-US" sz="2000" dirty="0" err="1">
                <a:latin typeface="Aptos" panose="020B0004020202020204" pitchFamily="34" charset="0"/>
              </a:rPr>
              <a:t>olemassa</a:t>
            </a:r>
            <a:r>
              <a:rPr lang="en-US" sz="2000" dirty="0">
                <a:latin typeface="Aptos" panose="020B0004020202020204" pitchFamily="34" charset="0"/>
              </a:rPr>
              <a:t> </a:t>
            </a:r>
            <a:r>
              <a:rPr lang="en-US" sz="2000" dirty="0" err="1">
                <a:latin typeface="Aptos" panose="020B0004020202020204" pitchFamily="34" charset="0"/>
              </a:rPr>
              <a:t>tunnistettava</a:t>
            </a:r>
            <a:r>
              <a:rPr lang="en-US" sz="2000" dirty="0">
                <a:latin typeface="Aptos" panose="020B0004020202020204" pitchFamily="34" charset="0"/>
              </a:rPr>
              <a:t> </a:t>
            </a:r>
            <a:r>
              <a:rPr lang="en-US" sz="2000" dirty="0" err="1">
                <a:latin typeface="Aptos" panose="020B0004020202020204" pitchFamily="34" charset="0"/>
              </a:rPr>
              <a:t>ratkaisu</a:t>
            </a:r>
            <a:r>
              <a:rPr lang="en-US" sz="2000" dirty="0">
                <a:latin typeface="Aptos" panose="020B0004020202020204" pitchFamily="34" charset="0"/>
              </a:rPr>
              <a:t> tai </a:t>
            </a:r>
            <a:r>
              <a:rPr lang="en-US" sz="2000" dirty="0" err="1">
                <a:latin typeface="Aptos" panose="020B0004020202020204" pitchFamily="34" charset="0"/>
              </a:rPr>
              <a:t>hyödyllisempi</a:t>
            </a:r>
            <a:r>
              <a:rPr lang="en-US" sz="2000" dirty="0">
                <a:latin typeface="Aptos" panose="020B0004020202020204" pitchFamily="34" charset="0"/>
              </a:rPr>
              <a:t> </a:t>
            </a:r>
            <a:r>
              <a:rPr lang="en-US" sz="2000" dirty="0" err="1">
                <a:latin typeface="Aptos" panose="020B0004020202020204" pitchFamily="34" charset="0"/>
              </a:rPr>
              <a:t>lopputulos</a:t>
            </a:r>
            <a:r>
              <a:rPr lang="en-US" sz="2000" dirty="0">
                <a:latin typeface="Aptos" panose="020B0004020202020204" pitchFamily="34" charset="0"/>
              </a:rPr>
              <a:t>.</a:t>
            </a:r>
          </a:p>
          <a:p>
            <a:pPr lvl="0" algn="l"/>
            <a:endParaRPr lang="en-GB" sz="2000" dirty="0">
              <a:latin typeface="Aptos" panose="020B0004020202020204" pitchFamily="34" charset="0"/>
            </a:endParaRPr>
          </a:p>
          <a:p>
            <a:pPr marL="0" indent="0" algn="l">
              <a:buNone/>
            </a:pPr>
            <a:endParaRPr lang="en-GB" sz="2000" dirty="0">
              <a:latin typeface="Aptos" panose="020B0004020202020204" pitchFamily="34" charset="0"/>
            </a:endParaRPr>
          </a:p>
        </p:txBody>
      </p:sp>
      <p:pic>
        <p:nvPicPr>
          <p:cNvPr id="1026" name="Picture 2" descr="Community of Practice on Nature-based Solutions in Water Resource  Management by GWP CEE - PA 05">
            <a:extLst>
              <a:ext uri="{FF2B5EF4-FFF2-40B4-BE49-F238E27FC236}">
                <a16:creationId xmlns:a16="http://schemas.microsoft.com/office/drawing/2014/main" id="{8D067D7E-2757-A404-D379-3407A5A21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518" y="1331091"/>
            <a:ext cx="3770376" cy="2674553"/>
          </a:xfrm>
          <a:prstGeom prst="rect">
            <a:avLst/>
          </a:prstGeom>
          <a:noFill/>
          <a:extLst>
            <a:ext uri="{909E8E84-426E-40DD-AFC4-6F175D3DCCD1}">
              <a14:hiddenFill xmlns:a14="http://schemas.microsoft.com/office/drawing/2010/main">
                <a:solidFill>
                  <a:srgbClr val="FFFFFF"/>
                </a:solidFill>
              </a14:hiddenFill>
            </a:ext>
          </a:extLst>
        </p:spPr>
      </p:pic>
      <p:sp>
        <p:nvSpPr>
          <p:cNvPr id="11" name="CaixaDeTexto 10">
            <a:extLst>
              <a:ext uri="{FF2B5EF4-FFF2-40B4-BE49-F238E27FC236}">
                <a16:creationId xmlns:a16="http://schemas.microsoft.com/office/drawing/2014/main" id="{A0190D68-44AC-5FDA-6E59-B78E390E9D6B}"/>
              </a:ext>
            </a:extLst>
          </p:cNvPr>
          <p:cNvSpPr txBox="1"/>
          <p:nvPr/>
        </p:nvSpPr>
        <p:spPr>
          <a:xfrm>
            <a:off x="838200" y="3946024"/>
            <a:ext cx="10719816" cy="2793072"/>
          </a:xfrm>
          <a:prstGeom prst="rect">
            <a:avLst/>
          </a:prstGeom>
          <a:noFill/>
        </p:spPr>
        <p:txBody>
          <a:bodyPr wrap="square">
            <a:spAutoFit/>
          </a:bodyPr>
          <a:lstStyle/>
          <a:p>
            <a:pPr marL="0" indent="0">
              <a:buNone/>
            </a:pPr>
            <a:r>
              <a:rPr lang="en-GB" sz="2000" dirty="0" err="1">
                <a:solidFill>
                  <a:srgbClr val="008B80"/>
                </a:solidFill>
                <a:latin typeface="Aptos" panose="020B0004020202020204" pitchFamily="34" charset="0"/>
              </a:rPr>
              <a:t>Määritelmät</a:t>
            </a:r>
            <a:endParaRPr lang="en-GB" sz="2000" dirty="0">
              <a:solidFill>
                <a:srgbClr val="008B80"/>
              </a:solidFill>
              <a:latin typeface="Aptos" panose="020B0004020202020204" pitchFamily="34" charset="0"/>
            </a:endParaRPr>
          </a:p>
          <a:p>
            <a:pPr marL="0" indent="0">
              <a:buNone/>
            </a:pPr>
            <a:endParaRPr lang="en-GB" sz="500" dirty="0">
              <a:latin typeface="Aptos" panose="020B0004020202020204" pitchFamily="34" charset="0"/>
            </a:endParaRPr>
          </a:p>
          <a:p>
            <a:pPr marL="0" indent="0">
              <a:buNone/>
            </a:pPr>
            <a:r>
              <a:rPr lang="en-US" sz="2000" dirty="0">
                <a:latin typeface="Aptos" panose="020B0004020202020204" pitchFamily="34" charset="0"/>
              </a:rPr>
              <a:t>“</a:t>
            </a:r>
            <a:r>
              <a:rPr lang="en-US" sz="2000" dirty="0" err="1">
                <a:latin typeface="Aptos" panose="020B0004020202020204" pitchFamily="34" charset="0"/>
              </a:rPr>
              <a:t>Toimet</a:t>
            </a:r>
            <a:r>
              <a:rPr lang="en-US" sz="2000" dirty="0">
                <a:latin typeface="Aptos" panose="020B0004020202020204" pitchFamily="34" charset="0"/>
              </a:rPr>
              <a:t>, </a:t>
            </a:r>
            <a:r>
              <a:rPr lang="en-US" sz="2000" dirty="0" err="1">
                <a:latin typeface="Aptos" panose="020B0004020202020204" pitchFamily="34" charset="0"/>
              </a:rPr>
              <a:t>joilla</a:t>
            </a:r>
            <a:r>
              <a:rPr lang="en-US" sz="2000" dirty="0">
                <a:latin typeface="Aptos" panose="020B0004020202020204" pitchFamily="34" charset="0"/>
              </a:rPr>
              <a:t> </a:t>
            </a:r>
            <a:r>
              <a:rPr lang="en-US" sz="2000" dirty="0" err="1">
                <a:latin typeface="Aptos" panose="020B0004020202020204" pitchFamily="34" charset="0"/>
              </a:rPr>
              <a:t>suojellaan</a:t>
            </a:r>
            <a:r>
              <a:rPr lang="en-US" sz="2000" dirty="0">
                <a:latin typeface="Aptos" panose="020B0004020202020204" pitchFamily="34" charset="0"/>
              </a:rPr>
              <a:t>, </a:t>
            </a:r>
            <a:r>
              <a:rPr lang="en-US" sz="2000" dirty="0" err="1">
                <a:latin typeface="Aptos" panose="020B0004020202020204" pitchFamily="34" charset="0"/>
              </a:rPr>
              <a:t>hoidetaan</a:t>
            </a:r>
            <a:r>
              <a:rPr lang="en-US" sz="2000" dirty="0">
                <a:latin typeface="Aptos" panose="020B0004020202020204" pitchFamily="34" charset="0"/>
              </a:rPr>
              <a:t> </a:t>
            </a:r>
            <a:r>
              <a:rPr lang="en-US" sz="2000" dirty="0" err="1">
                <a:latin typeface="Aptos" panose="020B0004020202020204" pitchFamily="34" charset="0"/>
              </a:rPr>
              <a:t>kestävästi</a:t>
            </a:r>
            <a:r>
              <a:rPr lang="en-US" sz="2000" dirty="0">
                <a:latin typeface="Aptos" panose="020B0004020202020204" pitchFamily="34" charset="0"/>
              </a:rPr>
              <a:t> ja </a:t>
            </a:r>
            <a:r>
              <a:rPr lang="en-US" sz="2000" dirty="0" err="1">
                <a:latin typeface="Aptos" panose="020B0004020202020204" pitchFamily="34" charset="0"/>
              </a:rPr>
              <a:t>ennallistetaan</a:t>
            </a:r>
            <a:r>
              <a:rPr lang="en-US" sz="2000" dirty="0">
                <a:latin typeface="Aptos" panose="020B0004020202020204" pitchFamily="34" charset="0"/>
              </a:rPr>
              <a:t> </a:t>
            </a:r>
            <a:r>
              <a:rPr lang="en-US" sz="2000" dirty="0" err="1">
                <a:latin typeface="Aptos" panose="020B0004020202020204" pitchFamily="34" charset="0"/>
              </a:rPr>
              <a:t>luonnontilaisia</a:t>
            </a:r>
            <a:r>
              <a:rPr lang="en-US" sz="2000" dirty="0">
                <a:latin typeface="Aptos" panose="020B0004020202020204" pitchFamily="34" charset="0"/>
              </a:rPr>
              <a:t> tai </a:t>
            </a:r>
            <a:r>
              <a:rPr lang="en-US" sz="2000" dirty="0" err="1">
                <a:latin typeface="Aptos" panose="020B0004020202020204" pitchFamily="34" charset="0"/>
              </a:rPr>
              <a:t>muokattuja</a:t>
            </a:r>
            <a:r>
              <a:rPr lang="en-US" sz="2000" dirty="0">
                <a:latin typeface="Aptos" panose="020B0004020202020204" pitchFamily="34" charset="0"/>
              </a:rPr>
              <a:t> </a:t>
            </a:r>
            <a:r>
              <a:rPr lang="en-US" sz="2000" dirty="0" err="1">
                <a:latin typeface="Aptos" panose="020B0004020202020204" pitchFamily="34" charset="0"/>
              </a:rPr>
              <a:t>ekosysteemejä</a:t>
            </a:r>
            <a:r>
              <a:rPr lang="en-US" sz="2000" dirty="0">
                <a:latin typeface="Aptos" panose="020B0004020202020204" pitchFamily="34" charset="0"/>
              </a:rPr>
              <a:t> ja </a:t>
            </a:r>
            <a:r>
              <a:rPr lang="en-US" sz="2000" dirty="0" err="1">
                <a:latin typeface="Aptos" panose="020B0004020202020204" pitchFamily="34" charset="0"/>
              </a:rPr>
              <a:t>jotka</a:t>
            </a:r>
            <a:r>
              <a:rPr lang="en-US" sz="2000" dirty="0">
                <a:latin typeface="Aptos" panose="020B0004020202020204" pitchFamily="34" charset="0"/>
              </a:rPr>
              <a:t> </a:t>
            </a:r>
            <a:r>
              <a:rPr lang="en-US" sz="2000" dirty="0" err="1">
                <a:latin typeface="Aptos" panose="020B0004020202020204" pitchFamily="34" charset="0"/>
              </a:rPr>
              <a:t>vastaavat</a:t>
            </a:r>
            <a:r>
              <a:rPr lang="en-US" sz="2000" dirty="0">
                <a:latin typeface="Aptos" panose="020B0004020202020204" pitchFamily="34" charset="0"/>
              </a:rPr>
              <a:t> </a:t>
            </a:r>
            <a:r>
              <a:rPr lang="en-US" sz="2000" dirty="0" err="1">
                <a:latin typeface="Aptos" panose="020B0004020202020204" pitchFamily="34" charset="0"/>
              </a:rPr>
              <a:t>yhteiskunnallisiin</a:t>
            </a:r>
            <a:r>
              <a:rPr lang="en-US" sz="2000" dirty="0">
                <a:latin typeface="Aptos" panose="020B0004020202020204" pitchFamily="34" charset="0"/>
              </a:rPr>
              <a:t> </a:t>
            </a:r>
            <a:r>
              <a:rPr lang="en-US" sz="2000" dirty="0" err="1">
                <a:latin typeface="Aptos" panose="020B0004020202020204" pitchFamily="34" charset="0"/>
              </a:rPr>
              <a:t>haasteisiin</a:t>
            </a:r>
            <a:r>
              <a:rPr lang="en-US" sz="2000" dirty="0">
                <a:latin typeface="Aptos" panose="020B0004020202020204" pitchFamily="34" charset="0"/>
              </a:rPr>
              <a:t> </a:t>
            </a:r>
            <a:r>
              <a:rPr lang="en-US" sz="2000" dirty="0" err="1">
                <a:latin typeface="Aptos" panose="020B0004020202020204" pitchFamily="34" charset="0"/>
              </a:rPr>
              <a:t>tehokkaasti</a:t>
            </a:r>
            <a:r>
              <a:rPr lang="en-US" sz="2000" dirty="0">
                <a:latin typeface="Aptos" panose="020B0004020202020204" pitchFamily="34" charset="0"/>
              </a:rPr>
              <a:t> ja </a:t>
            </a:r>
            <a:r>
              <a:rPr lang="en-US" sz="2000" dirty="0" err="1">
                <a:latin typeface="Aptos" panose="020B0004020202020204" pitchFamily="34" charset="0"/>
              </a:rPr>
              <a:t>sopeutuvasti</a:t>
            </a:r>
            <a:r>
              <a:rPr lang="en-US" sz="2000" dirty="0">
                <a:latin typeface="Aptos" panose="020B0004020202020204" pitchFamily="34" charset="0"/>
              </a:rPr>
              <a:t> </a:t>
            </a:r>
            <a:r>
              <a:rPr lang="en-US" sz="2000" dirty="0" err="1">
                <a:latin typeface="Aptos" panose="020B0004020202020204" pitchFamily="34" charset="0"/>
              </a:rPr>
              <a:t>sekä</a:t>
            </a:r>
            <a:r>
              <a:rPr lang="en-US" sz="2000" dirty="0">
                <a:latin typeface="Aptos" panose="020B0004020202020204" pitchFamily="34" charset="0"/>
              </a:rPr>
              <a:t> </a:t>
            </a:r>
            <a:r>
              <a:rPr lang="en-US" sz="2000" dirty="0" err="1">
                <a:latin typeface="Aptos" panose="020B0004020202020204" pitchFamily="34" charset="0"/>
              </a:rPr>
              <a:t>tuottavat</a:t>
            </a:r>
            <a:r>
              <a:rPr lang="en-US" sz="2000" dirty="0">
                <a:latin typeface="Aptos" panose="020B0004020202020204" pitchFamily="34" charset="0"/>
              </a:rPr>
              <a:t> </a:t>
            </a:r>
            <a:r>
              <a:rPr lang="en-US" sz="2000" dirty="0" err="1">
                <a:latin typeface="Aptos" panose="020B0004020202020204" pitchFamily="34" charset="0"/>
              </a:rPr>
              <a:t>samanaikaisesti</a:t>
            </a:r>
            <a:r>
              <a:rPr lang="en-US" sz="2000" dirty="0">
                <a:latin typeface="Aptos" panose="020B0004020202020204" pitchFamily="34" charset="0"/>
              </a:rPr>
              <a:t> </a:t>
            </a:r>
            <a:r>
              <a:rPr lang="en-US" sz="2000" dirty="0" err="1">
                <a:latin typeface="Aptos" panose="020B0004020202020204" pitchFamily="34" charset="0"/>
              </a:rPr>
              <a:t>hyötyjä</a:t>
            </a:r>
            <a:r>
              <a:rPr lang="en-US" sz="2000" dirty="0">
                <a:latin typeface="Aptos" panose="020B0004020202020204" pitchFamily="34" charset="0"/>
              </a:rPr>
              <a:t> </a:t>
            </a:r>
            <a:r>
              <a:rPr lang="en-US" sz="2000" dirty="0" err="1">
                <a:latin typeface="Aptos" panose="020B0004020202020204" pitchFamily="34" charset="0"/>
              </a:rPr>
              <a:t>ihmisten</a:t>
            </a:r>
            <a:r>
              <a:rPr lang="en-US" sz="2000" dirty="0">
                <a:latin typeface="Aptos" panose="020B0004020202020204" pitchFamily="34" charset="0"/>
              </a:rPr>
              <a:t> </a:t>
            </a:r>
            <a:r>
              <a:rPr lang="en-US" sz="2000" dirty="0" err="1">
                <a:latin typeface="Aptos" panose="020B0004020202020204" pitchFamily="34" charset="0"/>
              </a:rPr>
              <a:t>hyvinvoinnille</a:t>
            </a:r>
            <a:r>
              <a:rPr lang="en-US" sz="2000" dirty="0">
                <a:latin typeface="Aptos" panose="020B0004020202020204" pitchFamily="34" charset="0"/>
              </a:rPr>
              <a:t> ja </a:t>
            </a:r>
            <a:r>
              <a:rPr lang="en-US" sz="2000" dirty="0" err="1">
                <a:latin typeface="Aptos" panose="020B0004020202020204" pitchFamily="34" charset="0"/>
              </a:rPr>
              <a:t>luonnon</a:t>
            </a:r>
            <a:r>
              <a:rPr lang="en-US" sz="2000" dirty="0">
                <a:latin typeface="Aptos" panose="020B0004020202020204" pitchFamily="34" charset="0"/>
              </a:rPr>
              <a:t> </a:t>
            </a:r>
            <a:r>
              <a:rPr lang="en-US" sz="2000" dirty="0" err="1">
                <a:latin typeface="Aptos" panose="020B0004020202020204" pitchFamily="34" charset="0"/>
              </a:rPr>
              <a:t>monimuotoisuudelle</a:t>
            </a:r>
            <a:r>
              <a:rPr lang="en-US" sz="2000" dirty="0">
                <a:latin typeface="Aptos" panose="020B0004020202020204" pitchFamily="34" charset="0"/>
              </a:rPr>
              <a:t>.” (IUCN, 2016)</a:t>
            </a:r>
          </a:p>
          <a:p>
            <a:pPr marL="0" indent="0">
              <a:buNone/>
            </a:pPr>
            <a:endParaRPr lang="en-US" sz="1050" dirty="0">
              <a:latin typeface="Aptos" panose="020B0004020202020204" pitchFamily="34" charset="0"/>
            </a:endParaRPr>
          </a:p>
          <a:p>
            <a:pPr marL="0" indent="0">
              <a:buNone/>
            </a:pPr>
            <a:r>
              <a:rPr lang="en-US" sz="2000" dirty="0">
                <a:latin typeface="Aptos" panose="020B0004020202020204" pitchFamily="34" charset="0"/>
              </a:rPr>
              <a:t>“</a:t>
            </a:r>
            <a:r>
              <a:rPr lang="en-US" sz="2000" dirty="0" err="1">
                <a:latin typeface="Aptos" panose="020B0004020202020204" pitchFamily="34" charset="0"/>
              </a:rPr>
              <a:t>Luonnon</a:t>
            </a:r>
            <a:r>
              <a:rPr lang="en-US" sz="2000" dirty="0">
                <a:latin typeface="Aptos" panose="020B0004020202020204" pitchFamily="34" charset="0"/>
              </a:rPr>
              <a:t> </a:t>
            </a:r>
            <a:r>
              <a:rPr lang="en-US" sz="2000" dirty="0" err="1">
                <a:latin typeface="Aptos" panose="020B0004020202020204" pitchFamily="34" charset="0"/>
              </a:rPr>
              <a:t>inspiroimia</a:t>
            </a:r>
            <a:r>
              <a:rPr lang="en-US" sz="2000" dirty="0">
                <a:latin typeface="Aptos" panose="020B0004020202020204" pitchFamily="34" charset="0"/>
              </a:rPr>
              <a:t>, </a:t>
            </a:r>
            <a:r>
              <a:rPr lang="en-US" sz="2000" dirty="0" err="1">
                <a:latin typeface="Aptos" panose="020B0004020202020204" pitchFamily="34" charset="0"/>
              </a:rPr>
              <a:t>tukemia</a:t>
            </a:r>
            <a:r>
              <a:rPr lang="en-US" sz="2000" dirty="0">
                <a:latin typeface="Aptos" panose="020B0004020202020204" pitchFamily="34" charset="0"/>
              </a:rPr>
              <a:t> tai </a:t>
            </a:r>
            <a:r>
              <a:rPr lang="en-US" sz="2000" dirty="0" err="1">
                <a:latin typeface="Aptos" panose="020B0004020202020204" pitchFamily="34" charset="0"/>
              </a:rPr>
              <a:t>luonnosta</a:t>
            </a:r>
            <a:r>
              <a:rPr lang="en-US" sz="2000" dirty="0">
                <a:latin typeface="Aptos" panose="020B0004020202020204" pitchFamily="34" charset="0"/>
              </a:rPr>
              <a:t> </a:t>
            </a:r>
            <a:r>
              <a:rPr lang="en-US" sz="2000" dirty="0" err="1">
                <a:latin typeface="Aptos" panose="020B0004020202020204" pitchFamily="34" charset="0"/>
              </a:rPr>
              <a:t>jäljiteltyjä</a:t>
            </a:r>
            <a:r>
              <a:rPr lang="en-US" sz="2000" dirty="0">
                <a:latin typeface="Aptos" panose="020B0004020202020204" pitchFamily="34" charset="0"/>
              </a:rPr>
              <a:t> </a:t>
            </a:r>
            <a:r>
              <a:rPr lang="en-US" sz="2000" dirty="0" err="1">
                <a:latin typeface="Aptos" panose="020B0004020202020204" pitchFamily="34" charset="0"/>
              </a:rPr>
              <a:t>toimia</a:t>
            </a:r>
            <a:r>
              <a:rPr lang="en-US" sz="2000" dirty="0">
                <a:latin typeface="Aptos" panose="020B0004020202020204" pitchFamily="34" charset="0"/>
              </a:rPr>
              <a:t>, </a:t>
            </a:r>
            <a:r>
              <a:rPr lang="en-US" sz="2000" dirty="0" err="1">
                <a:latin typeface="Aptos" panose="020B0004020202020204" pitchFamily="34" charset="0"/>
              </a:rPr>
              <a:t>joiden</a:t>
            </a:r>
            <a:r>
              <a:rPr lang="en-US" sz="2000" dirty="0">
                <a:latin typeface="Aptos" panose="020B0004020202020204" pitchFamily="34" charset="0"/>
              </a:rPr>
              <a:t> </a:t>
            </a:r>
            <a:r>
              <a:rPr lang="en-US" sz="2000" dirty="0" err="1">
                <a:latin typeface="Aptos" panose="020B0004020202020204" pitchFamily="34" charset="0"/>
              </a:rPr>
              <a:t>tavoitteena</a:t>
            </a:r>
            <a:r>
              <a:rPr lang="en-US" sz="2000" dirty="0">
                <a:latin typeface="Aptos" panose="020B0004020202020204" pitchFamily="34" charset="0"/>
              </a:rPr>
              <a:t> on </a:t>
            </a:r>
            <a:r>
              <a:rPr lang="en-US" sz="2000" dirty="0" err="1">
                <a:latin typeface="Aptos" panose="020B0004020202020204" pitchFamily="34" charset="0"/>
              </a:rPr>
              <a:t>auttaa</a:t>
            </a:r>
            <a:r>
              <a:rPr lang="en-US" sz="2000" dirty="0">
                <a:latin typeface="Aptos" panose="020B0004020202020204" pitchFamily="34" charset="0"/>
              </a:rPr>
              <a:t> </a:t>
            </a:r>
            <a:r>
              <a:rPr lang="en-US" sz="2000" dirty="0" err="1">
                <a:latin typeface="Aptos" panose="020B0004020202020204" pitchFamily="34" charset="0"/>
              </a:rPr>
              <a:t>vastaamaan</a:t>
            </a:r>
            <a:r>
              <a:rPr lang="en-US" sz="2000" dirty="0">
                <a:latin typeface="Aptos" panose="020B0004020202020204" pitchFamily="34" charset="0"/>
              </a:rPr>
              <a:t> </a:t>
            </a:r>
            <a:r>
              <a:rPr lang="en-US" sz="2000" dirty="0" err="1">
                <a:latin typeface="Aptos" panose="020B0004020202020204" pitchFamily="34" charset="0"/>
              </a:rPr>
              <a:t>erilaisiin</a:t>
            </a:r>
            <a:r>
              <a:rPr lang="en-US" sz="2000" dirty="0">
                <a:latin typeface="Aptos" panose="020B0004020202020204" pitchFamily="34" charset="0"/>
              </a:rPr>
              <a:t> </a:t>
            </a:r>
            <a:r>
              <a:rPr lang="en-US" sz="2000" dirty="0" err="1">
                <a:latin typeface="Aptos" panose="020B0004020202020204" pitchFamily="34" charset="0"/>
              </a:rPr>
              <a:t>ympäristöön</a:t>
            </a:r>
            <a:r>
              <a:rPr lang="en-US" sz="2000" dirty="0">
                <a:latin typeface="Aptos" panose="020B0004020202020204" pitchFamily="34" charset="0"/>
              </a:rPr>
              <a:t>, </a:t>
            </a:r>
            <a:r>
              <a:rPr lang="en-US" sz="2000" dirty="0" err="1">
                <a:latin typeface="Aptos" panose="020B0004020202020204" pitchFamily="34" charset="0"/>
              </a:rPr>
              <a:t>yhteiskuntaan</a:t>
            </a:r>
            <a:r>
              <a:rPr lang="en-US" sz="2000" dirty="0">
                <a:latin typeface="Aptos" panose="020B0004020202020204" pitchFamily="34" charset="0"/>
              </a:rPr>
              <a:t> ja </a:t>
            </a:r>
            <a:r>
              <a:rPr lang="en-US" sz="2000" dirty="0" err="1">
                <a:latin typeface="Aptos" panose="020B0004020202020204" pitchFamily="34" charset="0"/>
              </a:rPr>
              <a:t>talouteen</a:t>
            </a:r>
            <a:r>
              <a:rPr lang="en-US" sz="2000" dirty="0">
                <a:latin typeface="Aptos" panose="020B0004020202020204" pitchFamily="34" charset="0"/>
              </a:rPr>
              <a:t> </a:t>
            </a:r>
            <a:r>
              <a:rPr lang="en-US" sz="2000" dirty="0" err="1">
                <a:latin typeface="Aptos" panose="020B0004020202020204" pitchFamily="34" charset="0"/>
              </a:rPr>
              <a:t>liittyviin</a:t>
            </a:r>
            <a:r>
              <a:rPr lang="en-US" sz="2000" dirty="0">
                <a:latin typeface="Aptos" panose="020B0004020202020204" pitchFamily="34" charset="0"/>
              </a:rPr>
              <a:t> </a:t>
            </a:r>
            <a:r>
              <a:rPr lang="en-US" sz="2000" dirty="0" err="1">
                <a:latin typeface="Aptos" panose="020B0004020202020204" pitchFamily="34" charset="0"/>
              </a:rPr>
              <a:t>haasteisiin</a:t>
            </a:r>
            <a:r>
              <a:rPr lang="en-US" sz="2000" dirty="0">
                <a:latin typeface="Aptos" panose="020B0004020202020204" pitchFamily="34" charset="0"/>
              </a:rPr>
              <a:t>  </a:t>
            </a:r>
            <a:r>
              <a:rPr lang="en-US" sz="2000" dirty="0" err="1">
                <a:latin typeface="Aptos" panose="020B0004020202020204" pitchFamily="34" charset="0"/>
              </a:rPr>
              <a:t>kestävällä</a:t>
            </a:r>
            <a:r>
              <a:rPr lang="en-US" sz="2000" dirty="0">
                <a:latin typeface="Aptos" panose="020B0004020202020204" pitchFamily="34" charset="0"/>
              </a:rPr>
              <a:t> </a:t>
            </a:r>
            <a:r>
              <a:rPr lang="en-US" sz="2000" dirty="0" err="1">
                <a:latin typeface="Aptos" panose="020B0004020202020204" pitchFamily="34" charset="0"/>
              </a:rPr>
              <a:t>tavalla</a:t>
            </a:r>
            <a:r>
              <a:rPr lang="en-US" sz="2000" dirty="0">
                <a:latin typeface="Aptos" panose="020B0004020202020204" pitchFamily="34" charset="0"/>
              </a:rPr>
              <a:t>.” (</a:t>
            </a:r>
            <a:r>
              <a:rPr lang="en-US" sz="2000" dirty="0" err="1">
                <a:latin typeface="Aptos" panose="020B0004020202020204" pitchFamily="34" charset="0"/>
              </a:rPr>
              <a:t>Euroopan</a:t>
            </a:r>
            <a:r>
              <a:rPr lang="en-US" sz="2000" dirty="0">
                <a:latin typeface="Aptos" panose="020B0004020202020204" pitchFamily="34" charset="0"/>
              </a:rPr>
              <a:t> </a:t>
            </a:r>
            <a:r>
              <a:rPr lang="en-US" sz="2000" dirty="0" err="1">
                <a:latin typeface="Aptos" panose="020B0004020202020204" pitchFamily="34" charset="0"/>
              </a:rPr>
              <a:t>komissio</a:t>
            </a:r>
            <a:r>
              <a:rPr lang="en-US" sz="2000" dirty="0">
                <a:latin typeface="Aptos" panose="020B0004020202020204" pitchFamily="34" charset="0"/>
              </a:rPr>
              <a:t>, 2015)</a:t>
            </a:r>
            <a:endParaRPr lang="pt-PT" sz="2000" dirty="0">
              <a:latin typeface="Aptos" panose="020B0004020202020204" pitchFamily="34" charset="0"/>
            </a:endParaRPr>
          </a:p>
        </p:txBody>
      </p:sp>
    </p:spTree>
    <p:extLst>
      <p:ext uri="{BB962C8B-B14F-4D97-AF65-F5344CB8AC3E}">
        <p14:creationId xmlns:p14="http://schemas.microsoft.com/office/powerpoint/2010/main" val="1136680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D7CCC-F0D5-BCAA-FB9C-9BB94E7D9E5E}"/>
              </a:ext>
            </a:extLst>
          </p:cNvPr>
          <p:cNvSpPr>
            <a:spLocks noGrp="1"/>
          </p:cNvSpPr>
          <p:nvPr>
            <p:ph type="title"/>
          </p:nvPr>
        </p:nvSpPr>
        <p:spPr/>
        <p:txBody>
          <a:bodyPr/>
          <a:lstStyle/>
          <a:p>
            <a:r>
              <a:rPr lang="en-GB" dirty="0" err="1">
                <a:solidFill>
                  <a:srgbClr val="008B80"/>
                </a:solidFill>
                <a:latin typeface="Aptos" panose="020B0004020202020204" pitchFamily="34" charset="0"/>
              </a:rPr>
              <a:t>Luontopohjaisten</a:t>
            </a:r>
            <a:r>
              <a:rPr lang="en-GB" dirty="0">
                <a:solidFill>
                  <a:srgbClr val="008B80"/>
                </a:solidFill>
                <a:latin typeface="Aptos" panose="020B0004020202020204" pitchFamily="34" charset="0"/>
              </a:rPr>
              <a:t> </a:t>
            </a:r>
            <a:r>
              <a:rPr lang="en-GB" dirty="0" err="1">
                <a:solidFill>
                  <a:srgbClr val="008B80"/>
                </a:solidFill>
                <a:latin typeface="Aptos" panose="020B0004020202020204" pitchFamily="34" charset="0"/>
              </a:rPr>
              <a:t>ratkaisujen</a:t>
            </a:r>
            <a:r>
              <a:rPr lang="en-GB" dirty="0">
                <a:solidFill>
                  <a:srgbClr val="008B80"/>
                </a:solidFill>
                <a:latin typeface="Aptos" panose="020B0004020202020204" pitchFamily="34" charset="0"/>
              </a:rPr>
              <a:t> </a:t>
            </a:r>
            <a:r>
              <a:rPr lang="en-GB" dirty="0" err="1">
                <a:solidFill>
                  <a:srgbClr val="008B80"/>
                </a:solidFill>
                <a:latin typeface="Aptos" panose="020B0004020202020204" pitchFamily="34" charset="0"/>
              </a:rPr>
              <a:t>tavoitteet</a:t>
            </a:r>
            <a:endParaRPr lang="en-GB" dirty="0">
              <a:solidFill>
                <a:srgbClr val="008B80"/>
              </a:solidFill>
              <a:latin typeface="Aptos" panose="020B0004020202020204" pitchFamily="34" charset="0"/>
            </a:endParaRPr>
          </a:p>
        </p:txBody>
      </p:sp>
      <p:pic>
        <p:nvPicPr>
          <p:cNvPr id="8" name="Kuva 2" descr="Kuva, joka sisältää kohteen teksti, kuvakaappaus, Verkkosivusto, Verkkomainonta&#10;&#10;Kuvaus luotu automaattisesti">
            <a:extLst>
              <a:ext uri="{FF2B5EF4-FFF2-40B4-BE49-F238E27FC236}">
                <a16:creationId xmlns:a16="http://schemas.microsoft.com/office/drawing/2014/main" id="{2BA78B92-09A8-3234-108D-47D27E0F23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05338" y="1035170"/>
            <a:ext cx="3381324" cy="5065116"/>
          </a:xfrm>
          <a:prstGeom prst="rect">
            <a:avLst/>
          </a:prstGeom>
          <a:noFill/>
          <a:ln>
            <a:noFill/>
          </a:ln>
        </p:spPr>
      </p:pic>
      <p:sp>
        <p:nvSpPr>
          <p:cNvPr id="3" name="CaixaDeTexto 2">
            <a:extLst>
              <a:ext uri="{FF2B5EF4-FFF2-40B4-BE49-F238E27FC236}">
                <a16:creationId xmlns:a16="http://schemas.microsoft.com/office/drawing/2014/main" id="{5A355028-2287-52B9-3DE9-500A378C2B98}"/>
              </a:ext>
            </a:extLst>
          </p:cNvPr>
          <p:cNvSpPr txBox="1"/>
          <p:nvPr/>
        </p:nvSpPr>
        <p:spPr>
          <a:xfrm>
            <a:off x="5931680" y="6100286"/>
            <a:ext cx="2400300" cy="261610"/>
          </a:xfrm>
          <a:prstGeom prst="rect">
            <a:avLst/>
          </a:prstGeom>
          <a:noFill/>
        </p:spPr>
        <p:txBody>
          <a:bodyPr wrap="square" rtlCol="0">
            <a:spAutoFit/>
          </a:bodyPr>
          <a:lstStyle/>
          <a:p>
            <a:r>
              <a:rPr lang="en-US" sz="1100" dirty="0" err="1">
                <a:solidFill>
                  <a:srgbClr val="008B80"/>
                </a:solidFill>
                <a:latin typeface="Aptos" panose="020B0004020202020204" pitchFamily="34" charset="0"/>
              </a:rPr>
              <a:t>Euroopan</a:t>
            </a:r>
            <a:r>
              <a:rPr lang="en-US" sz="1100" dirty="0">
                <a:solidFill>
                  <a:srgbClr val="008B80"/>
                </a:solidFill>
                <a:latin typeface="Aptos" panose="020B0004020202020204" pitchFamily="34" charset="0"/>
              </a:rPr>
              <a:t> </a:t>
            </a:r>
            <a:r>
              <a:rPr lang="en-US" sz="1100" dirty="0" err="1">
                <a:solidFill>
                  <a:srgbClr val="008B80"/>
                </a:solidFill>
                <a:latin typeface="Aptos" panose="020B0004020202020204" pitchFamily="34" charset="0"/>
              </a:rPr>
              <a:t>komissio</a:t>
            </a:r>
            <a:r>
              <a:rPr lang="en-US" sz="1100" dirty="0">
                <a:solidFill>
                  <a:srgbClr val="008B80"/>
                </a:solidFill>
                <a:latin typeface="Aptos" panose="020B0004020202020204" pitchFamily="34" charset="0"/>
              </a:rPr>
              <a:t>, 2015 </a:t>
            </a:r>
          </a:p>
        </p:txBody>
      </p:sp>
    </p:spTree>
    <p:extLst>
      <p:ext uri="{BB962C8B-B14F-4D97-AF65-F5344CB8AC3E}">
        <p14:creationId xmlns:p14="http://schemas.microsoft.com/office/powerpoint/2010/main" val="2748930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4013828" y="2407920"/>
            <a:ext cx="5010912" cy="1516380"/>
          </a:xfrm>
        </p:spPr>
        <p:txBody>
          <a:bodyPr>
            <a:normAutofit fontScale="90000"/>
          </a:bodyPr>
          <a:lstStyle/>
          <a:p>
            <a:r>
              <a:rPr lang="en-GB" sz="5400" dirty="0">
                <a:latin typeface="Aptos" panose="020B0004020202020204" pitchFamily="34" charset="0"/>
              </a:rPr>
              <a:t>NBS </a:t>
            </a:r>
            <a:r>
              <a:rPr lang="en-GB" sz="5400" dirty="0" err="1">
                <a:latin typeface="Aptos" panose="020B0004020202020204" pitchFamily="34" charset="0"/>
              </a:rPr>
              <a:t>Esimerkkejä</a:t>
            </a:r>
            <a:endParaRPr lang="en-GB" sz="5400" dirty="0">
              <a:latin typeface="Aptos" panose="020B0004020202020204" pitchFamily="34" charset="0"/>
            </a:endParaRPr>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p:txBody>
          <a:bodyPr/>
          <a:lstStyle/>
          <a:p>
            <a:r>
              <a:rPr lang="en-GB" dirty="0" err="1">
                <a:latin typeface="Aptos" panose="020B0004020202020204" pitchFamily="34" charset="0"/>
              </a:rPr>
              <a:t>Ekosysteemien</a:t>
            </a:r>
            <a:r>
              <a:rPr lang="en-GB" dirty="0">
                <a:latin typeface="Aptos" panose="020B0004020202020204" pitchFamily="34" charset="0"/>
              </a:rPr>
              <a:t> </a:t>
            </a:r>
            <a:r>
              <a:rPr lang="en-GB" dirty="0" err="1">
                <a:latin typeface="Aptos" panose="020B0004020202020204" pitchFamily="34" charset="0"/>
              </a:rPr>
              <a:t>ennallistaminen</a:t>
            </a:r>
            <a:endParaRPr lang="en-GB" dirty="0">
              <a:latin typeface="Aptos" panose="020B0004020202020204" pitchFamily="34" charset="0"/>
            </a:endParaRP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838200" y="1014835"/>
            <a:ext cx="10164580" cy="5187820"/>
          </a:xfrm>
        </p:spPr>
        <p:txBody>
          <a:bodyPr/>
          <a:lstStyle/>
          <a:p>
            <a:pPr lvl="0" algn="l"/>
            <a:r>
              <a:rPr lang="en-US" dirty="0" err="1">
                <a:latin typeface="Aptos" panose="020B0004020202020204" pitchFamily="34" charset="0"/>
              </a:rPr>
              <a:t>Metsittäminen</a:t>
            </a:r>
            <a:r>
              <a:rPr lang="en-US" dirty="0">
                <a:latin typeface="Aptos" panose="020B0004020202020204" pitchFamily="34" charset="0"/>
              </a:rPr>
              <a:t> ja </a:t>
            </a:r>
            <a:r>
              <a:rPr lang="en-US" dirty="0" err="1">
                <a:latin typeface="Aptos" panose="020B0004020202020204" pitchFamily="34" charset="0"/>
              </a:rPr>
              <a:t>alkuperäisen</a:t>
            </a:r>
            <a:r>
              <a:rPr lang="en-US" dirty="0">
                <a:latin typeface="Aptos" panose="020B0004020202020204" pitchFamily="34" charset="0"/>
              </a:rPr>
              <a:t> </a:t>
            </a:r>
            <a:r>
              <a:rPr lang="en-US" dirty="0" err="1">
                <a:latin typeface="Aptos" panose="020B0004020202020204" pitchFamily="34" charset="0"/>
              </a:rPr>
              <a:t>kasvillisuuden</a:t>
            </a:r>
            <a:r>
              <a:rPr lang="en-US" dirty="0">
                <a:latin typeface="Aptos" panose="020B0004020202020204" pitchFamily="34" charset="0"/>
              </a:rPr>
              <a:t> </a:t>
            </a:r>
            <a:r>
              <a:rPr lang="en-US" dirty="0" err="1">
                <a:latin typeface="Aptos" panose="020B0004020202020204" pitchFamily="34" charset="0"/>
              </a:rPr>
              <a:t>uudelleenistutus</a:t>
            </a:r>
            <a:r>
              <a:rPr lang="en-US" dirty="0">
                <a:latin typeface="Aptos" panose="020B0004020202020204" pitchFamily="34" charset="0"/>
              </a:rPr>
              <a:t> </a:t>
            </a:r>
            <a:r>
              <a:rPr lang="en-US" dirty="0" err="1">
                <a:latin typeface="Aptos" panose="020B0004020202020204" pitchFamily="34" charset="0"/>
              </a:rPr>
              <a:t>heikentyneiden</a:t>
            </a:r>
            <a:r>
              <a:rPr lang="en-US" dirty="0">
                <a:latin typeface="Aptos" panose="020B0004020202020204" pitchFamily="34" charset="0"/>
              </a:rPr>
              <a:t> </a:t>
            </a:r>
            <a:r>
              <a:rPr lang="en-US" dirty="0" err="1">
                <a:latin typeface="Aptos" panose="020B0004020202020204" pitchFamily="34" charset="0"/>
              </a:rPr>
              <a:t>maisemien</a:t>
            </a:r>
            <a:r>
              <a:rPr lang="en-US" dirty="0">
                <a:latin typeface="Aptos" panose="020B0004020202020204" pitchFamily="34" charset="0"/>
              </a:rPr>
              <a:t> </a:t>
            </a:r>
            <a:r>
              <a:rPr lang="en-US" dirty="0" err="1">
                <a:latin typeface="Aptos" panose="020B0004020202020204" pitchFamily="34" charset="0"/>
              </a:rPr>
              <a:t>ennallistamiseksi</a:t>
            </a:r>
            <a:r>
              <a:rPr lang="en-US" dirty="0">
                <a:latin typeface="Aptos" panose="020B0004020202020204" pitchFamily="34" charset="0"/>
              </a:rPr>
              <a:t>.</a:t>
            </a:r>
          </a:p>
          <a:p>
            <a:pPr lvl="0" algn="l"/>
            <a:r>
              <a:rPr lang="en-US" dirty="0" err="1">
                <a:latin typeface="Aptos" panose="020B0004020202020204" pitchFamily="34" charset="0"/>
              </a:rPr>
              <a:t>Kosteikkojen</a:t>
            </a:r>
            <a:r>
              <a:rPr lang="en-US" dirty="0">
                <a:latin typeface="Aptos" panose="020B0004020202020204" pitchFamily="34" charset="0"/>
              </a:rPr>
              <a:t> </a:t>
            </a:r>
            <a:r>
              <a:rPr lang="en-US" dirty="0" err="1">
                <a:latin typeface="Aptos" panose="020B0004020202020204" pitchFamily="34" charset="0"/>
              </a:rPr>
              <a:t>ennallistaminen</a:t>
            </a:r>
            <a:r>
              <a:rPr lang="en-US" dirty="0">
                <a:latin typeface="Aptos" panose="020B0004020202020204" pitchFamily="34" charset="0"/>
              </a:rPr>
              <a:t> </a:t>
            </a:r>
            <a:r>
              <a:rPr lang="en-US" dirty="0" err="1">
                <a:latin typeface="Aptos" panose="020B0004020202020204" pitchFamily="34" charset="0"/>
              </a:rPr>
              <a:t>veden</a:t>
            </a:r>
            <a:r>
              <a:rPr lang="en-US" dirty="0">
                <a:latin typeface="Aptos" panose="020B0004020202020204" pitchFamily="34" charset="0"/>
              </a:rPr>
              <a:t> </a:t>
            </a:r>
            <a:r>
              <a:rPr lang="en-US" dirty="0" err="1">
                <a:latin typeface="Aptos" panose="020B0004020202020204" pitchFamily="34" charset="0"/>
              </a:rPr>
              <a:t>laadun</a:t>
            </a:r>
            <a:r>
              <a:rPr lang="en-US" dirty="0">
                <a:latin typeface="Aptos" panose="020B0004020202020204" pitchFamily="34" charset="0"/>
              </a:rPr>
              <a:t> ja </a:t>
            </a:r>
            <a:r>
              <a:rPr lang="en-US" dirty="0" err="1">
                <a:latin typeface="Aptos" panose="020B0004020202020204" pitchFamily="34" charset="0"/>
              </a:rPr>
              <a:t>biodiversiteetin</a:t>
            </a:r>
            <a:r>
              <a:rPr lang="en-US" dirty="0">
                <a:latin typeface="Aptos" panose="020B0004020202020204" pitchFamily="34" charset="0"/>
              </a:rPr>
              <a:t> </a:t>
            </a:r>
            <a:r>
              <a:rPr lang="en-US" dirty="0" err="1">
                <a:latin typeface="Aptos" panose="020B0004020202020204" pitchFamily="34" charset="0"/>
              </a:rPr>
              <a:t>parantamiseksi</a:t>
            </a:r>
            <a:r>
              <a:rPr lang="en-US" dirty="0">
                <a:latin typeface="Aptos" panose="020B0004020202020204" pitchFamily="34" charset="0"/>
              </a:rPr>
              <a:t>.</a:t>
            </a:r>
          </a:p>
          <a:p>
            <a:pPr lvl="0" algn="l"/>
            <a:r>
              <a:rPr lang="en-US" dirty="0" err="1">
                <a:latin typeface="Aptos" panose="020B0004020202020204" pitchFamily="34" charset="0"/>
              </a:rPr>
              <a:t>Koralliriuttojen</a:t>
            </a:r>
            <a:r>
              <a:rPr lang="en-US" dirty="0">
                <a:latin typeface="Aptos" panose="020B0004020202020204" pitchFamily="34" charset="0"/>
              </a:rPr>
              <a:t> </a:t>
            </a:r>
            <a:r>
              <a:rPr lang="en-US" dirty="0" err="1">
                <a:latin typeface="Aptos" panose="020B0004020202020204" pitchFamily="34" charset="0"/>
              </a:rPr>
              <a:t>uudistaminen</a:t>
            </a:r>
            <a:r>
              <a:rPr lang="en-US" dirty="0">
                <a:latin typeface="Aptos" panose="020B0004020202020204" pitchFamily="34" charset="0"/>
              </a:rPr>
              <a:t> ja </a:t>
            </a:r>
            <a:r>
              <a:rPr lang="en-US" dirty="0" err="1">
                <a:latin typeface="Aptos" panose="020B0004020202020204" pitchFamily="34" charset="0"/>
              </a:rPr>
              <a:t>köyhtyneiden</a:t>
            </a:r>
            <a:r>
              <a:rPr lang="en-US" dirty="0">
                <a:latin typeface="Aptos" panose="020B0004020202020204" pitchFamily="34" charset="0"/>
              </a:rPr>
              <a:t> </a:t>
            </a:r>
            <a:r>
              <a:rPr lang="en-US" dirty="0" err="1">
                <a:latin typeface="Aptos" panose="020B0004020202020204" pitchFamily="34" charset="0"/>
              </a:rPr>
              <a:t>kalakantojen</a:t>
            </a:r>
            <a:r>
              <a:rPr lang="en-US" dirty="0">
                <a:latin typeface="Aptos" panose="020B0004020202020204" pitchFamily="34" charset="0"/>
              </a:rPr>
              <a:t> </a:t>
            </a:r>
            <a:r>
              <a:rPr lang="en-US" dirty="0" err="1">
                <a:latin typeface="Aptos" panose="020B0004020202020204" pitchFamily="34" charset="0"/>
              </a:rPr>
              <a:t>elvyttäminen</a:t>
            </a:r>
            <a:r>
              <a:rPr lang="en-US" dirty="0">
                <a:latin typeface="Aptos" panose="020B0004020202020204" pitchFamily="34" charset="0"/>
              </a:rPr>
              <a:t>. </a:t>
            </a:r>
          </a:p>
          <a:p>
            <a:pPr lvl="0" algn="l"/>
            <a:r>
              <a:rPr lang="en-US" dirty="0" err="1">
                <a:latin typeface="Aptos" panose="020B0004020202020204" pitchFamily="34" charset="0"/>
              </a:rPr>
              <a:t>Ympäristöjen</a:t>
            </a:r>
            <a:r>
              <a:rPr lang="en-US" dirty="0">
                <a:latin typeface="Aptos" panose="020B0004020202020204" pitchFamily="34" charset="0"/>
              </a:rPr>
              <a:t> </a:t>
            </a:r>
            <a:r>
              <a:rPr lang="en-US" dirty="0" err="1">
                <a:latin typeface="Aptos" panose="020B0004020202020204" pitchFamily="34" charset="0"/>
              </a:rPr>
              <a:t>villiinnyttäminen</a:t>
            </a:r>
            <a:r>
              <a:rPr lang="en-US" dirty="0">
                <a:latin typeface="Aptos" panose="020B0004020202020204" pitchFamily="34" charset="0"/>
              </a:rPr>
              <a:t> </a:t>
            </a:r>
            <a:r>
              <a:rPr lang="en-US" dirty="0" err="1">
                <a:latin typeface="Aptos" panose="020B0004020202020204" pitchFamily="34" charset="0"/>
              </a:rPr>
              <a:t>avainlajien</a:t>
            </a:r>
            <a:r>
              <a:rPr lang="en-US" dirty="0">
                <a:latin typeface="Aptos" panose="020B0004020202020204" pitchFamily="34" charset="0"/>
              </a:rPr>
              <a:t> </a:t>
            </a:r>
            <a:r>
              <a:rPr lang="en-US" dirty="0" err="1">
                <a:latin typeface="Aptos" panose="020B0004020202020204" pitchFamily="34" charset="0"/>
              </a:rPr>
              <a:t>avulla</a:t>
            </a:r>
            <a:r>
              <a:rPr lang="en-US" dirty="0">
                <a:latin typeface="Aptos" panose="020B0004020202020204" pitchFamily="34" charset="0"/>
              </a:rPr>
              <a:t> </a:t>
            </a:r>
            <a:r>
              <a:rPr lang="en-US" dirty="0" err="1">
                <a:latin typeface="Aptos" panose="020B0004020202020204" pitchFamily="34" charset="0"/>
              </a:rPr>
              <a:t>ekosysteemien</a:t>
            </a:r>
            <a:r>
              <a:rPr lang="en-US" dirty="0">
                <a:latin typeface="Aptos" panose="020B0004020202020204" pitchFamily="34" charset="0"/>
              </a:rPr>
              <a:t> </a:t>
            </a:r>
            <a:r>
              <a:rPr lang="en-US" dirty="0" err="1">
                <a:latin typeface="Aptos" panose="020B0004020202020204" pitchFamily="34" charset="0"/>
              </a:rPr>
              <a:t>rakenteen</a:t>
            </a:r>
            <a:r>
              <a:rPr lang="en-US" dirty="0">
                <a:latin typeface="Aptos" panose="020B0004020202020204" pitchFamily="34" charset="0"/>
              </a:rPr>
              <a:t> ja </a:t>
            </a:r>
            <a:r>
              <a:rPr lang="en-US" dirty="0" err="1">
                <a:latin typeface="Aptos" panose="020B0004020202020204" pitchFamily="34" charset="0"/>
              </a:rPr>
              <a:t>toiminnan</a:t>
            </a:r>
            <a:r>
              <a:rPr lang="en-US" dirty="0">
                <a:latin typeface="Aptos" panose="020B0004020202020204" pitchFamily="34" charset="0"/>
              </a:rPr>
              <a:t> </a:t>
            </a:r>
            <a:r>
              <a:rPr lang="en-US" dirty="0" err="1">
                <a:latin typeface="Aptos" panose="020B0004020202020204" pitchFamily="34" charset="0"/>
              </a:rPr>
              <a:t>palauttamiseksi</a:t>
            </a:r>
            <a:r>
              <a:rPr lang="en-US" dirty="0">
                <a:latin typeface="Aptos" panose="020B0004020202020204" pitchFamily="34" charset="0"/>
              </a:rPr>
              <a:t> ja </a:t>
            </a:r>
            <a:r>
              <a:rPr lang="en-US" dirty="0" err="1">
                <a:latin typeface="Aptos" panose="020B0004020202020204" pitchFamily="34" charset="0"/>
              </a:rPr>
              <a:t>ylläpitämiseksi</a:t>
            </a:r>
            <a:r>
              <a:rPr lang="en-US" dirty="0">
                <a:latin typeface="Aptos" panose="020B0004020202020204" pitchFamily="34" charset="0"/>
              </a:rPr>
              <a:t>.</a:t>
            </a:r>
            <a:endParaRPr lang="en-GB" dirty="0"/>
          </a:p>
        </p:txBody>
      </p:sp>
      <p:pic>
        <p:nvPicPr>
          <p:cNvPr id="4" name="Imagem 3" descr="File:Wetlands during restoration logjam on streambank and new planting on  southern end of new North Creek stream channel.jpg - Wikimedia Commons">
            <a:extLst>
              <a:ext uri="{FF2B5EF4-FFF2-40B4-BE49-F238E27FC236}">
                <a16:creationId xmlns:a16="http://schemas.microsoft.com/office/drawing/2014/main" id="{42FD2DFF-B0FF-F3DA-0C03-617CC888F1C6}"/>
              </a:ext>
            </a:extLst>
          </p:cNvPr>
          <p:cNvPicPr>
            <a:picLocks noChangeAspect="1"/>
          </p:cNvPicPr>
          <p:nvPr/>
        </p:nvPicPr>
        <p:blipFill>
          <a:blip r:embed="rId2"/>
          <a:stretch>
            <a:fillRect/>
          </a:stretch>
        </p:blipFill>
        <p:spPr>
          <a:xfrm>
            <a:off x="5920490" y="3977270"/>
            <a:ext cx="3689568" cy="2459712"/>
          </a:xfrm>
          <a:prstGeom prst="rect">
            <a:avLst/>
          </a:prstGeom>
        </p:spPr>
      </p:pic>
      <p:sp>
        <p:nvSpPr>
          <p:cNvPr id="7" name="CaixaDeTexto 6">
            <a:extLst>
              <a:ext uri="{FF2B5EF4-FFF2-40B4-BE49-F238E27FC236}">
                <a16:creationId xmlns:a16="http://schemas.microsoft.com/office/drawing/2014/main" id="{B84DA2F2-B814-FE3A-05DF-667207FDEB32}"/>
              </a:ext>
            </a:extLst>
          </p:cNvPr>
          <p:cNvSpPr txBox="1"/>
          <p:nvPr/>
        </p:nvSpPr>
        <p:spPr>
          <a:xfrm>
            <a:off x="2547442" y="6492875"/>
            <a:ext cx="8185021" cy="307777"/>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en-US" sz="1400" dirty="0" err="1">
                <a:solidFill>
                  <a:schemeClr val="tx2"/>
                </a:solidFill>
                <a:latin typeface="Aptos" panose="020B0004020202020204" pitchFamily="34" charset="0"/>
              </a:rPr>
              <a:t>vasen</a:t>
            </a:r>
            <a:r>
              <a:rPr lang="en-US" sz="1400" noProof="0" dirty="0">
                <a:solidFill>
                  <a:schemeClr val="tx2"/>
                </a:solidFill>
                <a:latin typeface="Aptos" panose="020B0004020202020204" pitchFamily="34" charset="0"/>
              </a:rPr>
              <a:t>: Michael Hunter; </a:t>
            </a:r>
            <a:r>
              <a:rPr lang="en-US" sz="1400" dirty="0" err="1">
                <a:solidFill>
                  <a:schemeClr val="tx2"/>
                </a:solidFill>
                <a:latin typeface="Aptos" panose="020B0004020202020204" pitchFamily="34" charset="0"/>
              </a:rPr>
              <a:t>oikea</a:t>
            </a:r>
            <a:r>
              <a:rPr lang="en-US" sz="1400" noProof="0" dirty="0">
                <a:solidFill>
                  <a:schemeClr val="tx2"/>
                </a:solidFill>
                <a:latin typeface="Aptos" panose="020B0004020202020204" pitchFamily="34" charset="0"/>
              </a:rPr>
              <a:t>: by </a:t>
            </a:r>
            <a:r>
              <a:rPr lang="en-US" sz="1400" dirty="0">
                <a:solidFill>
                  <a:schemeClr val="tx2"/>
                </a:solidFill>
                <a:latin typeface="Aptos" panose="020B0004020202020204" pitchFamily="34" charset="0"/>
              </a:rPr>
              <a:t>Warren Gold)</a:t>
            </a:r>
            <a:endParaRPr lang="en-US" sz="1400" noProof="0" dirty="0">
              <a:solidFill>
                <a:schemeClr val="tx2"/>
              </a:solidFill>
              <a:latin typeface="Aptos" panose="020B0004020202020204" pitchFamily="34" charset="0"/>
            </a:endParaRPr>
          </a:p>
        </p:txBody>
      </p:sp>
      <p:pic>
        <p:nvPicPr>
          <p:cNvPr id="5" name="Imagem 4" descr="File:Reforestation Kings Forest Park.JPG">
            <a:extLst>
              <a:ext uri="{FF2B5EF4-FFF2-40B4-BE49-F238E27FC236}">
                <a16:creationId xmlns:a16="http://schemas.microsoft.com/office/drawing/2014/main" id="{429889B9-A1E2-337F-D18E-75F30207EBE0}"/>
              </a:ext>
            </a:extLst>
          </p:cNvPr>
          <p:cNvPicPr>
            <a:picLocks noChangeAspect="1"/>
          </p:cNvPicPr>
          <p:nvPr/>
        </p:nvPicPr>
        <p:blipFill>
          <a:blip r:embed="rId3"/>
          <a:stretch>
            <a:fillRect/>
          </a:stretch>
        </p:blipFill>
        <p:spPr>
          <a:xfrm>
            <a:off x="2581942" y="3977270"/>
            <a:ext cx="3417256" cy="2459712"/>
          </a:xfrm>
          <a:prstGeom prst="rect">
            <a:avLst/>
          </a:prstGeom>
        </p:spPr>
      </p:pic>
    </p:spTree>
    <p:extLst>
      <p:ext uri="{BB962C8B-B14F-4D97-AF65-F5344CB8AC3E}">
        <p14:creationId xmlns:p14="http://schemas.microsoft.com/office/powerpoint/2010/main" val="2252412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p:txBody>
          <a:bodyPr/>
          <a:lstStyle/>
          <a:p>
            <a:r>
              <a:rPr lang="en-GB" dirty="0" err="1">
                <a:latin typeface="Aptos" panose="020B0004020202020204" pitchFamily="34" charset="0"/>
              </a:rPr>
              <a:t>Ekosysteemien</a:t>
            </a:r>
            <a:r>
              <a:rPr lang="en-GB" dirty="0">
                <a:latin typeface="Aptos" panose="020B0004020202020204" pitchFamily="34" charset="0"/>
              </a:rPr>
              <a:t> </a:t>
            </a:r>
            <a:r>
              <a:rPr lang="en-GB" dirty="0" err="1">
                <a:latin typeface="Aptos" panose="020B0004020202020204" pitchFamily="34" charset="0"/>
              </a:rPr>
              <a:t>suojelu</a:t>
            </a:r>
            <a:endParaRPr lang="en-GB" dirty="0">
              <a:latin typeface="Aptos" panose="020B0004020202020204" pitchFamily="34" charset="0"/>
            </a:endParaRP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199" y="1305055"/>
            <a:ext cx="6592621" cy="5187820"/>
          </a:xfrm>
        </p:spPr>
        <p:txBody>
          <a:bodyPr vert="horz" lIns="91440" tIns="45720" rIns="91440" bIns="45720" rtlCol="0" anchor="t">
            <a:normAutofit fontScale="92500" lnSpcReduction="10000"/>
          </a:bodyPr>
          <a:lstStyle/>
          <a:p>
            <a:pPr indent="-287655" algn="l"/>
            <a:r>
              <a:rPr lang="en-US" dirty="0" err="1">
                <a:latin typeface="Aptos"/>
              </a:rPr>
              <a:t>Häiriintymättömien</a:t>
            </a:r>
            <a:r>
              <a:rPr lang="en-US" dirty="0">
                <a:latin typeface="Aptos"/>
              </a:rPr>
              <a:t> </a:t>
            </a:r>
            <a:r>
              <a:rPr lang="en-US" dirty="0" err="1">
                <a:latin typeface="Aptos"/>
              </a:rPr>
              <a:t>osittain</a:t>
            </a:r>
            <a:r>
              <a:rPr lang="en-US" dirty="0">
                <a:latin typeface="Aptos"/>
              </a:rPr>
              <a:t> </a:t>
            </a:r>
            <a:r>
              <a:rPr lang="en-US" dirty="0" err="1">
                <a:latin typeface="Aptos"/>
              </a:rPr>
              <a:t>luonnontilaisten</a:t>
            </a:r>
            <a:r>
              <a:rPr lang="en-US" dirty="0">
                <a:latin typeface="Aptos"/>
              </a:rPr>
              <a:t> </a:t>
            </a:r>
            <a:r>
              <a:rPr lang="en-US" dirty="0" err="1">
                <a:latin typeface="Aptos"/>
              </a:rPr>
              <a:t>alueiden</a:t>
            </a:r>
            <a:r>
              <a:rPr lang="en-US" dirty="0">
                <a:latin typeface="Aptos"/>
              </a:rPr>
              <a:t> </a:t>
            </a:r>
            <a:r>
              <a:rPr lang="en-US" dirty="0" err="1">
                <a:latin typeface="Aptos"/>
              </a:rPr>
              <a:t>suojelu</a:t>
            </a:r>
            <a:r>
              <a:rPr lang="en-US" dirty="0">
                <a:latin typeface="Aptos"/>
              </a:rPr>
              <a:t> </a:t>
            </a:r>
            <a:r>
              <a:rPr lang="en-US" dirty="0" err="1">
                <a:latin typeface="Aptos"/>
              </a:rPr>
              <a:t>niiden</a:t>
            </a:r>
            <a:r>
              <a:rPr lang="en-US" dirty="0">
                <a:latin typeface="Aptos"/>
              </a:rPr>
              <a:t> </a:t>
            </a:r>
            <a:r>
              <a:rPr lang="en-US" dirty="0" err="1">
                <a:latin typeface="Aptos"/>
              </a:rPr>
              <a:t>ekologisen</a:t>
            </a:r>
            <a:r>
              <a:rPr lang="en-US" dirty="0">
                <a:latin typeface="Aptos"/>
              </a:rPr>
              <a:t> </a:t>
            </a:r>
            <a:r>
              <a:rPr lang="en-US" dirty="0" err="1">
                <a:latin typeface="Aptos"/>
              </a:rPr>
              <a:t>eheyden</a:t>
            </a:r>
            <a:r>
              <a:rPr lang="en-US" dirty="0">
                <a:latin typeface="Aptos"/>
              </a:rPr>
              <a:t> ja </a:t>
            </a:r>
            <a:r>
              <a:rPr lang="en-US" dirty="0" err="1">
                <a:latin typeface="Aptos"/>
              </a:rPr>
              <a:t>niiden</a:t>
            </a:r>
            <a:r>
              <a:rPr lang="en-US" dirty="0">
                <a:latin typeface="Aptos"/>
              </a:rPr>
              <a:t> </a:t>
            </a:r>
            <a:r>
              <a:rPr lang="en-US" dirty="0" err="1">
                <a:latin typeface="Aptos"/>
              </a:rPr>
              <a:t>tarjoamien</a:t>
            </a:r>
            <a:r>
              <a:rPr lang="en-US" dirty="0">
                <a:latin typeface="Aptos"/>
              </a:rPr>
              <a:t> </a:t>
            </a:r>
            <a:r>
              <a:rPr lang="en-US" dirty="0" err="1">
                <a:latin typeface="Aptos"/>
              </a:rPr>
              <a:t>palvelujen</a:t>
            </a:r>
            <a:r>
              <a:rPr lang="en-US" dirty="0">
                <a:latin typeface="Aptos"/>
              </a:rPr>
              <a:t> </a:t>
            </a:r>
            <a:r>
              <a:rPr lang="en-US" dirty="0" err="1">
                <a:latin typeface="Aptos"/>
              </a:rPr>
              <a:t>säilyttämiseksi</a:t>
            </a:r>
            <a:r>
              <a:rPr lang="en-US" dirty="0">
                <a:latin typeface="Aptos"/>
              </a:rPr>
              <a:t>.</a:t>
            </a:r>
            <a:endParaRPr lang="pt-PT" dirty="0">
              <a:latin typeface="Aptos"/>
            </a:endParaRPr>
          </a:p>
          <a:p>
            <a:pPr lvl="0" indent="-287655" algn="l"/>
            <a:r>
              <a:rPr lang="en-US" dirty="0" err="1">
                <a:latin typeface="Aptos" panose="020B0004020202020204" pitchFamily="34" charset="0"/>
              </a:rPr>
              <a:t>Suojelualueiden</a:t>
            </a:r>
            <a:r>
              <a:rPr lang="en-US" dirty="0">
                <a:latin typeface="Aptos" panose="020B0004020202020204" pitchFamily="34" charset="0"/>
              </a:rPr>
              <a:t> </a:t>
            </a:r>
            <a:r>
              <a:rPr lang="en-US" dirty="0" err="1">
                <a:latin typeface="Aptos" panose="020B0004020202020204" pitchFamily="34" charset="0"/>
              </a:rPr>
              <a:t>perustaminen</a:t>
            </a:r>
            <a:r>
              <a:rPr lang="en-US" dirty="0">
                <a:latin typeface="Aptos" panose="020B0004020202020204" pitchFamily="34" charset="0"/>
              </a:rPr>
              <a:t> </a:t>
            </a:r>
            <a:r>
              <a:rPr lang="en-US" dirty="0" err="1">
                <a:latin typeface="Aptos" panose="020B0004020202020204" pitchFamily="34" charset="0"/>
              </a:rPr>
              <a:t>erämaiden</a:t>
            </a:r>
            <a:r>
              <a:rPr lang="en-US" dirty="0">
                <a:latin typeface="Aptos" panose="020B0004020202020204" pitchFamily="34" charset="0"/>
              </a:rPr>
              <a:t> </a:t>
            </a:r>
            <a:r>
              <a:rPr lang="en-US" dirty="0" err="1">
                <a:latin typeface="Aptos" panose="020B0004020202020204" pitchFamily="34" charset="0"/>
              </a:rPr>
              <a:t>säilyttämiseksi</a:t>
            </a:r>
            <a:r>
              <a:rPr lang="en-US" dirty="0">
                <a:latin typeface="Aptos" panose="020B0004020202020204" pitchFamily="34" charset="0"/>
              </a:rPr>
              <a:t> ja </a:t>
            </a:r>
            <a:r>
              <a:rPr lang="en-US" dirty="0" err="1">
                <a:latin typeface="Aptos" panose="020B0004020202020204" pitchFamily="34" charset="0"/>
              </a:rPr>
              <a:t>luonnon</a:t>
            </a:r>
            <a:r>
              <a:rPr lang="en-US" dirty="0">
                <a:latin typeface="Aptos" panose="020B0004020202020204" pitchFamily="34" charset="0"/>
              </a:rPr>
              <a:t> </a:t>
            </a:r>
            <a:r>
              <a:rPr lang="en-US" dirty="0" err="1">
                <a:latin typeface="Aptos" panose="020B0004020202020204" pitchFamily="34" charset="0"/>
              </a:rPr>
              <a:t>monimuotoisuuden</a:t>
            </a:r>
            <a:r>
              <a:rPr lang="en-US" dirty="0">
                <a:latin typeface="Aptos" panose="020B0004020202020204" pitchFamily="34" charset="0"/>
              </a:rPr>
              <a:t> </a:t>
            </a:r>
            <a:r>
              <a:rPr lang="en-US" dirty="0" err="1">
                <a:latin typeface="Aptos" panose="020B0004020202020204" pitchFamily="34" charset="0"/>
              </a:rPr>
              <a:t>turvaamiseksi</a:t>
            </a:r>
            <a:r>
              <a:rPr lang="en-US" dirty="0">
                <a:latin typeface="Aptos" panose="020B0004020202020204" pitchFamily="34" charset="0"/>
              </a:rPr>
              <a:t> (</a:t>
            </a:r>
            <a:r>
              <a:rPr lang="en-US" dirty="0" err="1">
                <a:latin typeface="Aptos" panose="020B0004020202020204" pitchFamily="34" charset="0"/>
              </a:rPr>
              <a:t>esim</a:t>
            </a:r>
            <a:r>
              <a:rPr lang="en-US" dirty="0">
                <a:latin typeface="Aptos" panose="020B0004020202020204" pitchFamily="34" charset="0"/>
              </a:rPr>
              <a:t>. </a:t>
            </a:r>
            <a:r>
              <a:rPr lang="en-US" i="1" dirty="0">
                <a:latin typeface="Aptos" panose="020B0004020202020204" pitchFamily="34" charset="0"/>
              </a:rPr>
              <a:t>Natura 2000</a:t>
            </a:r>
            <a:r>
              <a:rPr lang="en-US" dirty="0">
                <a:latin typeface="Aptos" panose="020B0004020202020204" pitchFamily="34" charset="0"/>
              </a:rPr>
              <a:t> – </a:t>
            </a:r>
            <a:r>
              <a:rPr lang="en-US" dirty="0" err="1">
                <a:latin typeface="Aptos" panose="020B0004020202020204" pitchFamily="34" charset="0"/>
              </a:rPr>
              <a:t>EU:n</a:t>
            </a:r>
            <a:r>
              <a:rPr lang="en-US" dirty="0">
                <a:latin typeface="Aptos" panose="020B0004020202020204" pitchFamily="34" charset="0"/>
              </a:rPr>
              <a:t> </a:t>
            </a:r>
            <a:r>
              <a:rPr lang="en-US" dirty="0" err="1">
                <a:latin typeface="Aptos" panose="020B0004020202020204" pitchFamily="34" charset="0"/>
              </a:rPr>
              <a:t>suojelualueverkosto</a:t>
            </a:r>
            <a:r>
              <a:rPr lang="en-US" dirty="0">
                <a:latin typeface="Aptos" panose="020B0004020202020204" pitchFamily="34" charset="0"/>
              </a:rPr>
              <a:t> </a:t>
            </a:r>
            <a:r>
              <a:rPr lang="en-US" dirty="0" err="1">
                <a:latin typeface="Aptos" panose="020B0004020202020204" pitchFamily="34" charset="0"/>
              </a:rPr>
              <a:t>Euroopan</a:t>
            </a:r>
            <a:r>
              <a:rPr lang="en-US" dirty="0">
                <a:latin typeface="Aptos" panose="020B0004020202020204" pitchFamily="34" charset="0"/>
              </a:rPr>
              <a:t> </a:t>
            </a:r>
            <a:r>
              <a:rPr lang="en-US" dirty="0" err="1">
                <a:latin typeface="Aptos" panose="020B0004020202020204" pitchFamily="34" charset="0"/>
              </a:rPr>
              <a:t>arvokkaimpien</a:t>
            </a:r>
            <a:r>
              <a:rPr lang="en-US" dirty="0">
                <a:latin typeface="Aptos" panose="020B0004020202020204" pitchFamily="34" charset="0"/>
              </a:rPr>
              <a:t> </a:t>
            </a:r>
            <a:r>
              <a:rPr lang="en-US" dirty="0" err="1">
                <a:latin typeface="Aptos" panose="020B0004020202020204" pitchFamily="34" charset="0"/>
              </a:rPr>
              <a:t>lajien</a:t>
            </a:r>
            <a:r>
              <a:rPr lang="en-US" dirty="0">
                <a:latin typeface="Aptos" panose="020B0004020202020204" pitchFamily="34" charset="0"/>
              </a:rPr>
              <a:t> ja </a:t>
            </a:r>
            <a:r>
              <a:rPr lang="en-US" dirty="0" err="1">
                <a:latin typeface="Aptos" panose="020B0004020202020204" pitchFamily="34" charset="0"/>
              </a:rPr>
              <a:t>elinympäristöjen</a:t>
            </a:r>
            <a:r>
              <a:rPr lang="en-US" dirty="0">
                <a:latin typeface="Aptos" panose="020B0004020202020204" pitchFamily="34" charset="0"/>
              </a:rPr>
              <a:t> </a:t>
            </a:r>
            <a:r>
              <a:rPr lang="en-US" dirty="0" err="1">
                <a:latin typeface="Aptos" panose="020B0004020202020204" pitchFamily="34" charset="0"/>
              </a:rPr>
              <a:t>suojelemiseksi</a:t>
            </a:r>
            <a:r>
              <a:rPr lang="en-US" noProof="0" dirty="0">
                <a:latin typeface="Aptos" panose="020B0004020202020204" pitchFamily="34" charset="0"/>
              </a:rPr>
              <a:t>).</a:t>
            </a:r>
            <a:endParaRPr lang="pt-PT" dirty="0">
              <a:latin typeface="Aptos" panose="020B0004020202020204" pitchFamily="34" charset="0"/>
            </a:endParaRPr>
          </a:p>
          <a:p>
            <a:pPr lvl="0" indent="-287655" algn="l"/>
            <a:r>
              <a:rPr lang="en-US" dirty="0" err="1">
                <a:latin typeface="Aptos" panose="020B0004020202020204" pitchFamily="34" charset="0"/>
              </a:rPr>
              <a:t>Heikentyneiden</a:t>
            </a:r>
            <a:r>
              <a:rPr lang="en-US" dirty="0">
                <a:latin typeface="Aptos" panose="020B0004020202020204" pitchFamily="34" charset="0"/>
              </a:rPr>
              <a:t> </a:t>
            </a:r>
            <a:r>
              <a:rPr lang="en-US" dirty="0" err="1">
                <a:latin typeface="Aptos" panose="020B0004020202020204" pitchFamily="34" charset="0"/>
              </a:rPr>
              <a:t>suoekosysteemien</a:t>
            </a:r>
            <a:r>
              <a:rPr lang="en-US" dirty="0">
                <a:latin typeface="Aptos" panose="020B0004020202020204" pitchFamily="34" charset="0"/>
              </a:rPr>
              <a:t> </a:t>
            </a:r>
            <a:r>
              <a:rPr lang="en-US" dirty="0" err="1">
                <a:latin typeface="Aptos" panose="020B0004020202020204" pitchFamily="34" charset="0"/>
              </a:rPr>
              <a:t>ennallistaminen</a:t>
            </a:r>
            <a:r>
              <a:rPr lang="en-US" dirty="0">
                <a:latin typeface="Aptos" panose="020B0004020202020204" pitchFamily="34" charset="0"/>
              </a:rPr>
              <a:t> </a:t>
            </a:r>
            <a:r>
              <a:rPr lang="en-US" dirty="0" err="1">
                <a:latin typeface="Aptos" panose="020B0004020202020204" pitchFamily="34" charset="0"/>
              </a:rPr>
              <a:t>ilmastoon</a:t>
            </a:r>
            <a:r>
              <a:rPr lang="en-US" dirty="0">
                <a:latin typeface="Aptos" panose="020B0004020202020204" pitchFamily="34" charset="0"/>
              </a:rPr>
              <a:t> </a:t>
            </a:r>
            <a:r>
              <a:rPr lang="en-US" dirty="0" err="1">
                <a:latin typeface="Aptos" panose="020B0004020202020204" pitchFamily="34" charset="0"/>
              </a:rPr>
              <a:t>liittyvien</a:t>
            </a:r>
            <a:r>
              <a:rPr lang="en-US" dirty="0">
                <a:latin typeface="Aptos" panose="020B0004020202020204" pitchFamily="34" charset="0"/>
              </a:rPr>
              <a:t> </a:t>
            </a:r>
            <a:r>
              <a:rPr lang="en-US" dirty="0" err="1">
                <a:latin typeface="Aptos" panose="020B0004020202020204" pitchFamily="34" charset="0"/>
              </a:rPr>
              <a:t>ongelmien</a:t>
            </a:r>
            <a:r>
              <a:rPr lang="en-US" dirty="0">
                <a:latin typeface="Aptos" panose="020B0004020202020204" pitchFamily="34" charset="0"/>
              </a:rPr>
              <a:t> </a:t>
            </a:r>
            <a:r>
              <a:rPr lang="en-US" dirty="0" err="1">
                <a:latin typeface="Aptos" panose="020B0004020202020204" pitchFamily="34" charset="0"/>
              </a:rPr>
              <a:t>hillitsemiseksi</a:t>
            </a:r>
            <a:r>
              <a:rPr lang="en-US" dirty="0">
                <a:latin typeface="Aptos" panose="020B0004020202020204" pitchFamily="34" charset="0"/>
              </a:rPr>
              <a:t>.</a:t>
            </a:r>
          </a:p>
          <a:p>
            <a:pPr lvl="0" indent="-287655" algn="l"/>
            <a:r>
              <a:rPr lang="en-US" dirty="0" err="1">
                <a:latin typeface="Aptos"/>
              </a:rPr>
              <a:t>Alkuperäiskansojen</a:t>
            </a:r>
            <a:r>
              <a:rPr lang="en-US" dirty="0">
                <a:latin typeface="Aptos"/>
              </a:rPr>
              <a:t> </a:t>
            </a:r>
            <a:r>
              <a:rPr lang="en-US" dirty="0" err="1">
                <a:latin typeface="Aptos"/>
              </a:rPr>
              <a:t>hallintaoikeuksien</a:t>
            </a:r>
            <a:r>
              <a:rPr lang="en-US" dirty="0">
                <a:latin typeface="Aptos"/>
              </a:rPr>
              <a:t> ja </a:t>
            </a:r>
            <a:r>
              <a:rPr lang="en-US" dirty="0" err="1">
                <a:latin typeface="Aptos"/>
              </a:rPr>
              <a:t>paikallisyhteisöjen</a:t>
            </a:r>
            <a:r>
              <a:rPr lang="en-US" dirty="0">
                <a:latin typeface="Aptos"/>
              </a:rPr>
              <a:t> </a:t>
            </a:r>
            <a:r>
              <a:rPr lang="en-US" dirty="0" err="1">
                <a:latin typeface="Aptos"/>
              </a:rPr>
              <a:t>vaikutusmahdollisuuksien</a:t>
            </a:r>
            <a:r>
              <a:rPr lang="en-US" dirty="0">
                <a:latin typeface="Aptos"/>
              </a:rPr>
              <a:t> </a:t>
            </a:r>
            <a:r>
              <a:rPr lang="en-US" dirty="0" err="1">
                <a:latin typeface="Aptos"/>
              </a:rPr>
              <a:t>vahvistaminen</a:t>
            </a:r>
            <a:r>
              <a:rPr lang="en-US" dirty="0">
                <a:latin typeface="Aptos"/>
              </a:rPr>
              <a:t> </a:t>
            </a:r>
            <a:r>
              <a:rPr lang="en-US" dirty="0" err="1">
                <a:latin typeface="Aptos"/>
              </a:rPr>
              <a:t>luonnonvarojen</a:t>
            </a:r>
            <a:r>
              <a:rPr lang="en-US" dirty="0">
                <a:latin typeface="Aptos"/>
              </a:rPr>
              <a:t> </a:t>
            </a:r>
            <a:r>
              <a:rPr lang="en-US" dirty="0" err="1">
                <a:latin typeface="Aptos"/>
              </a:rPr>
              <a:t>hallinnassa</a:t>
            </a:r>
            <a:r>
              <a:rPr lang="en-US" dirty="0">
                <a:latin typeface="Aptos"/>
              </a:rPr>
              <a:t> </a:t>
            </a:r>
            <a:r>
              <a:rPr lang="en-US" dirty="0" err="1">
                <a:latin typeface="Aptos"/>
              </a:rPr>
              <a:t>erilaisten</a:t>
            </a:r>
            <a:r>
              <a:rPr lang="en-US" dirty="0">
                <a:latin typeface="Aptos"/>
              </a:rPr>
              <a:t> </a:t>
            </a:r>
            <a:r>
              <a:rPr lang="en-US" dirty="0" err="1">
                <a:latin typeface="Aptos"/>
              </a:rPr>
              <a:t>aloitteiden</a:t>
            </a:r>
            <a:r>
              <a:rPr lang="en-US" dirty="0">
                <a:latin typeface="Aptos"/>
              </a:rPr>
              <a:t> </a:t>
            </a:r>
            <a:r>
              <a:rPr lang="en-US" dirty="0" err="1">
                <a:latin typeface="Aptos"/>
              </a:rPr>
              <a:t>kautta</a:t>
            </a:r>
            <a:r>
              <a:rPr lang="en-US" dirty="0">
                <a:latin typeface="Aptos"/>
              </a:rPr>
              <a:t>. </a:t>
            </a:r>
            <a:endParaRPr lang="pt-PT" dirty="0">
              <a:latin typeface="Aptos"/>
            </a:endParaRPr>
          </a:p>
          <a:p>
            <a:pPr marL="0" indent="0" algn="l">
              <a:buNone/>
            </a:pPr>
            <a:endParaRPr lang="en-GB" dirty="0">
              <a:latin typeface="Aptos" panose="020B0004020202020204" pitchFamily="34" charset="0"/>
            </a:endParaRPr>
          </a:p>
        </p:txBody>
      </p:sp>
      <p:pic>
        <p:nvPicPr>
          <p:cNvPr id="4" name="Imagem 3" descr="tree, forest, hiking, trail, leaf, sign, spring, green, trees, creativecommons, clintoncounty, deciduous, pennsylvaniawilds, pennsylvania, signpost, sproulstateforest, habitat, natural environment, woody plant">
            <a:extLst>
              <a:ext uri="{FF2B5EF4-FFF2-40B4-BE49-F238E27FC236}">
                <a16:creationId xmlns:a16="http://schemas.microsoft.com/office/drawing/2014/main" id="{1F30CDD3-1930-9AF5-A1DF-CCA66B219392}"/>
              </a:ext>
            </a:extLst>
          </p:cNvPr>
          <p:cNvPicPr>
            <a:picLocks noChangeAspect="1"/>
          </p:cNvPicPr>
          <p:nvPr/>
        </p:nvPicPr>
        <p:blipFill>
          <a:blip r:embed="rId3"/>
          <a:stretch>
            <a:fillRect/>
          </a:stretch>
        </p:blipFill>
        <p:spPr>
          <a:xfrm>
            <a:off x="7975600" y="2095085"/>
            <a:ext cx="3218340" cy="3279131"/>
          </a:xfrm>
          <a:prstGeom prst="rect">
            <a:avLst/>
          </a:prstGeom>
        </p:spPr>
      </p:pic>
      <p:sp>
        <p:nvSpPr>
          <p:cNvPr id="5" name="CaixaDeTexto 4">
            <a:extLst>
              <a:ext uri="{FF2B5EF4-FFF2-40B4-BE49-F238E27FC236}">
                <a16:creationId xmlns:a16="http://schemas.microsoft.com/office/drawing/2014/main" id="{BE7547D6-2E34-AB45-6D61-854645EAA79F}"/>
              </a:ext>
            </a:extLst>
          </p:cNvPr>
          <p:cNvSpPr txBox="1"/>
          <p:nvPr/>
        </p:nvSpPr>
        <p:spPr>
          <a:xfrm>
            <a:off x="8178799" y="5374216"/>
            <a:ext cx="3369734" cy="523220"/>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(Nicholas A. Tonelli)</a:t>
            </a:r>
          </a:p>
        </p:txBody>
      </p:sp>
    </p:spTree>
    <p:extLst>
      <p:ext uri="{BB962C8B-B14F-4D97-AF65-F5344CB8AC3E}">
        <p14:creationId xmlns:p14="http://schemas.microsoft.com/office/powerpoint/2010/main" val="4114991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p:txBody>
          <a:bodyPr>
            <a:normAutofit fontScale="90000"/>
          </a:bodyPr>
          <a:lstStyle/>
          <a:p>
            <a:r>
              <a:rPr lang="en-US" dirty="0" err="1">
                <a:latin typeface="Aptos" panose="020B0004020202020204" pitchFamily="34" charset="0"/>
              </a:rPr>
              <a:t>Vihreä-sininen</a:t>
            </a:r>
            <a:r>
              <a:rPr lang="en-US" dirty="0">
                <a:latin typeface="Aptos" panose="020B0004020202020204" pitchFamily="34" charset="0"/>
              </a:rPr>
              <a:t> </a:t>
            </a:r>
            <a:r>
              <a:rPr lang="en-US" dirty="0" err="1">
                <a:latin typeface="Aptos" panose="020B0004020202020204" pitchFamily="34" charset="0"/>
              </a:rPr>
              <a:t>infrastruktuuri</a:t>
            </a:r>
            <a:r>
              <a:rPr lang="en-US" dirty="0">
                <a:latin typeface="Aptos" panose="020B0004020202020204" pitchFamily="34" charset="0"/>
              </a:rPr>
              <a:t> ja </a:t>
            </a:r>
            <a:r>
              <a:rPr lang="en-US" dirty="0" err="1">
                <a:latin typeface="Aptos" panose="020B0004020202020204" pitchFamily="34" charset="0"/>
              </a:rPr>
              <a:t>kestävä</a:t>
            </a:r>
            <a:r>
              <a:rPr lang="en-US" dirty="0">
                <a:latin typeface="Aptos" panose="020B0004020202020204" pitchFamily="34" charset="0"/>
              </a:rPr>
              <a:t> </a:t>
            </a:r>
            <a:r>
              <a:rPr lang="en-US" dirty="0" err="1">
                <a:latin typeface="Aptos" panose="020B0004020202020204" pitchFamily="34" charset="0"/>
              </a:rPr>
              <a:t>kaupunkisuunnittelu</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838199" y="1548384"/>
            <a:ext cx="6926705" cy="4559813"/>
          </a:xfrm>
        </p:spPr>
        <p:txBody>
          <a:bodyPr>
            <a:normAutofit/>
          </a:bodyPr>
          <a:lstStyle/>
          <a:p>
            <a:pPr lvl="0" algn="l"/>
            <a:r>
              <a:rPr lang="en-US" dirty="0" err="1">
                <a:latin typeface="Aptos" panose="020B0004020202020204" pitchFamily="34" charset="0"/>
              </a:rPr>
              <a:t>Luonnonelementtejä</a:t>
            </a:r>
            <a:r>
              <a:rPr lang="en-US" dirty="0">
                <a:latin typeface="Aptos" panose="020B0004020202020204" pitchFamily="34" charset="0"/>
              </a:rPr>
              <a:t> </a:t>
            </a:r>
            <a:r>
              <a:rPr lang="en-US" dirty="0" err="1">
                <a:latin typeface="Aptos" panose="020B0004020202020204" pitchFamily="34" charset="0"/>
              </a:rPr>
              <a:t>yhdistävän</a:t>
            </a:r>
            <a:r>
              <a:rPr lang="en-US" dirty="0">
                <a:latin typeface="Aptos" panose="020B0004020202020204" pitchFamily="34" charset="0"/>
              </a:rPr>
              <a:t> </a:t>
            </a:r>
            <a:r>
              <a:rPr lang="en-US" dirty="0" err="1">
                <a:latin typeface="Aptos" panose="020B0004020202020204" pitchFamily="34" charset="0"/>
              </a:rPr>
              <a:t>infrastruktuurin</a:t>
            </a:r>
            <a:r>
              <a:rPr lang="en-US" dirty="0">
                <a:latin typeface="Aptos" panose="020B0004020202020204" pitchFamily="34" charset="0"/>
              </a:rPr>
              <a:t> ja </a:t>
            </a:r>
            <a:r>
              <a:rPr lang="en-US" dirty="0" err="1">
                <a:latin typeface="Aptos" panose="020B0004020202020204" pitchFamily="34" charset="0"/>
              </a:rPr>
              <a:t>järjestelmien</a:t>
            </a:r>
            <a:r>
              <a:rPr lang="en-US" dirty="0">
                <a:latin typeface="Aptos" panose="020B0004020202020204" pitchFamily="34" charset="0"/>
              </a:rPr>
              <a:t> </a:t>
            </a:r>
            <a:r>
              <a:rPr lang="en-US" dirty="0" err="1">
                <a:latin typeface="Aptos" panose="020B0004020202020204" pitchFamily="34" charset="0"/>
              </a:rPr>
              <a:t>suunnittelu</a:t>
            </a:r>
            <a:r>
              <a:rPr lang="en-US" dirty="0">
                <a:latin typeface="Aptos" panose="020B0004020202020204" pitchFamily="34" charset="0"/>
              </a:rPr>
              <a:t>, </a:t>
            </a:r>
            <a:r>
              <a:rPr lang="en-US" dirty="0" err="1">
                <a:latin typeface="Aptos" panose="020B0004020202020204" pitchFamily="34" charset="0"/>
              </a:rPr>
              <a:t>kaavoitus</a:t>
            </a:r>
            <a:r>
              <a:rPr lang="en-US" dirty="0">
                <a:latin typeface="Aptos" panose="020B0004020202020204" pitchFamily="34" charset="0"/>
              </a:rPr>
              <a:t> ja </a:t>
            </a:r>
            <a:r>
              <a:rPr lang="en-US" dirty="0" err="1">
                <a:latin typeface="Aptos" panose="020B0004020202020204" pitchFamily="34" charset="0"/>
              </a:rPr>
              <a:t>toteutus</a:t>
            </a:r>
            <a:r>
              <a:rPr lang="en-US" dirty="0">
                <a:latin typeface="Aptos" panose="020B0004020202020204" pitchFamily="34" charset="0"/>
              </a:rPr>
              <a:t> </a:t>
            </a:r>
            <a:r>
              <a:rPr lang="en-US" dirty="0" err="1">
                <a:latin typeface="Aptos" panose="020B0004020202020204" pitchFamily="34" charset="0"/>
              </a:rPr>
              <a:t>siten</a:t>
            </a:r>
            <a:r>
              <a:rPr lang="en-US" dirty="0">
                <a:latin typeface="Aptos" panose="020B0004020202020204" pitchFamily="34" charset="0"/>
              </a:rPr>
              <a:t>, </a:t>
            </a:r>
            <a:r>
              <a:rPr lang="en-US" dirty="0" err="1">
                <a:latin typeface="Aptos" panose="020B0004020202020204" pitchFamily="34" charset="0"/>
              </a:rPr>
              <a:t>että</a:t>
            </a:r>
            <a:r>
              <a:rPr lang="en-US" dirty="0">
                <a:latin typeface="Aptos" panose="020B0004020202020204" pitchFamily="34" charset="0"/>
              </a:rPr>
              <a:t> ne </a:t>
            </a:r>
            <a:r>
              <a:rPr lang="en-US" dirty="0" err="1">
                <a:latin typeface="Aptos" panose="020B0004020202020204" pitchFamily="34" charset="0"/>
              </a:rPr>
              <a:t>tarjoavat</a:t>
            </a:r>
            <a:r>
              <a:rPr lang="en-US" dirty="0">
                <a:latin typeface="Aptos" panose="020B0004020202020204" pitchFamily="34" charset="0"/>
              </a:rPr>
              <a:t> </a:t>
            </a:r>
            <a:r>
              <a:rPr lang="en-US" dirty="0" err="1">
                <a:latin typeface="Aptos" panose="020B0004020202020204" pitchFamily="34" charset="0"/>
              </a:rPr>
              <a:t>hyötyjä</a:t>
            </a:r>
            <a:r>
              <a:rPr lang="en-US" dirty="0">
                <a:latin typeface="Aptos" panose="020B0004020202020204" pitchFamily="34" charset="0"/>
              </a:rPr>
              <a:t> </a:t>
            </a:r>
            <a:r>
              <a:rPr lang="en-US" dirty="0" err="1">
                <a:latin typeface="Aptos" panose="020B0004020202020204" pitchFamily="34" charset="0"/>
              </a:rPr>
              <a:t>ihmisille</a:t>
            </a:r>
            <a:r>
              <a:rPr lang="en-US" dirty="0">
                <a:latin typeface="Aptos" panose="020B0004020202020204" pitchFamily="34" charset="0"/>
              </a:rPr>
              <a:t> ja </a:t>
            </a:r>
            <a:r>
              <a:rPr lang="en-US" dirty="0" err="1">
                <a:latin typeface="Aptos" panose="020B0004020202020204" pitchFamily="34" charset="0"/>
              </a:rPr>
              <a:t>ympäristölle</a:t>
            </a:r>
            <a:r>
              <a:rPr lang="en-US" dirty="0">
                <a:latin typeface="Aptos" panose="020B0004020202020204" pitchFamily="34" charset="0"/>
              </a:rPr>
              <a:t>. </a:t>
            </a:r>
            <a:endParaRPr lang="pt-PT" dirty="0">
              <a:latin typeface="Aptos" panose="020B0004020202020204" pitchFamily="34" charset="0"/>
            </a:endParaRPr>
          </a:p>
          <a:p>
            <a:pPr lvl="0" algn="l"/>
            <a:r>
              <a:rPr lang="en-US" dirty="0" err="1">
                <a:latin typeface="Aptos" panose="020B0004020202020204" pitchFamily="34" charset="0"/>
              </a:rPr>
              <a:t>Viherkattojen</a:t>
            </a:r>
            <a:r>
              <a:rPr lang="en-US" dirty="0">
                <a:latin typeface="Aptos" panose="020B0004020202020204" pitchFamily="34" charset="0"/>
              </a:rPr>
              <a:t> ja –</a:t>
            </a:r>
            <a:r>
              <a:rPr lang="en-US" dirty="0" err="1">
                <a:latin typeface="Aptos" panose="020B0004020202020204" pitchFamily="34" charset="0"/>
              </a:rPr>
              <a:t>seinien</a:t>
            </a:r>
            <a:r>
              <a:rPr lang="en-US" dirty="0">
                <a:latin typeface="Aptos" panose="020B0004020202020204" pitchFamily="34" charset="0"/>
              </a:rPr>
              <a:t> </a:t>
            </a:r>
            <a:r>
              <a:rPr lang="en-US" dirty="0" err="1">
                <a:latin typeface="Aptos" panose="020B0004020202020204" pitchFamily="34" charset="0"/>
              </a:rPr>
              <a:t>asentaminen</a:t>
            </a:r>
            <a:r>
              <a:rPr lang="en-US" dirty="0">
                <a:latin typeface="Aptos" panose="020B0004020202020204" pitchFamily="34" charset="0"/>
              </a:rPr>
              <a:t>.</a:t>
            </a:r>
            <a:endParaRPr lang="pt-PT" dirty="0">
              <a:latin typeface="Aptos" panose="020B0004020202020204" pitchFamily="34" charset="0"/>
            </a:endParaRPr>
          </a:p>
          <a:p>
            <a:pPr lvl="0" algn="l"/>
            <a:r>
              <a:rPr lang="en-US" dirty="0" err="1">
                <a:latin typeface="Aptos" panose="020B0004020202020204" pitchFamily="34" charset="0"/>
              </a:rPr>
              <a:t>Läpäisevät</a:t>
            </a:r>
            <a:r>
              <a:rPr lang="en-US" dirty="0">
                <a:latin typeface="Aptos" panose="020B0004020202020204" pitchFamily="34" charset="0"/>
              </a:rPr>
              <a:t> </a:t>
            </a:r>
            <a:r>
              <a:rPr lang="en-US" dirty="0" err="1">
                <a:latin typeface="Aptos" panose="020B0004020202020204" pitchFamily="34" charset="0"/>
              </a:rPr>
              <a:t>päällysteet</a:t>
            </a:r>
            <a:r>
              <a:rPr lang="en-US" dirty="0">
                <a:latin typeface="Aptos" panose="020B0004020202020204" pitchFamily="34" charset="0"/>
              </a:rPr>
              <a:t> </a:t>
            </a:r>
            <a:r>
              <a:rPr lang="en-US" dirty="0" err="1">
                <a:latin typeface="Aptos" panose="020B0004020202020204" pitchFamily="34" charset="0"/>
              </a:rPr>
              <a:t>vesihuollon</a:t>
            </a:r>
            <a:r>
              <a:rPr lang="en-US" dirty="0">
                <a:latin typeface="Aptos" panose="020B0004020202020204" pitchFamily="34" charset="0"/>
              </a:rPr>
              <a:t> </a:t>
            </a:r>
            <a:r>
              <a:rPr lang="en-US" dirty="0" err="1">
                <a:latin typeface="Aptos" panose="020B0004020202020204" pitchFamily="34" charset="0"/>
              </a:rPr>
              <a:t>parantamiseksi</a:t>
            </a:r>
            <a:r>
              <a:rPr lang="en-US" dirty="0">
                <a:latin typeface="Aptos" panose="020B0004020202020204" pitchFamily="34" charset="0"/>
              </a:rPr>
              <a:t>.</a:t>
            </a:r>
            <a:endParaRPr lang="pt-PT" dirty="0">
              <a:latin typeface="Aptos" panose="020B0004020202020204" pitchFamily="34" charset="0"/>
            </a:endParaRPr>
          </a:p>
          <a:p>
            <a:pPr lvl="0" algn="l"/>
            <a:r>
              <a:rPr lang="en-US" dirty="0" err="1">
                <a:latin typeface="Aptos" panose="020B0004020202020204" pitchFamily="34" charset="0"/>
              </a:rPr>
              <a:t>Viherkäytävien</a:t>
            </a:r>
            <a:r>
              <a:rPr lang="en-US" dirty="0">
                <a:latin typeface="Aptos" panose="020B0004020202020204" pitchFamily="34" charset="0"/>
              </a:rPr>
              <a:t> ja –</a:t>
            </a:r>
            <a:r>
              <a:rPr lang="en-US" dirty="0" err="1">
                <a:latin typeface="Aptos" panose="020B0004020202020204" pitchFamily="34" charset="0"/>
              </a:rPr>
              <a:t>alueiden</a:t>
            </a:r>
            <a:r>
              <a:rPr lang="en-US" dirty="0">
                <a:latin typeface="Aptos" panose="020B0004020202020204" pitchFamily="34" charset="0"/>
              </a:rPr>
              <a:t> </a:t>
            </a:r>
            <a:r>
              <a:rPr lang="en-US" dirty="0" err="1">
                <a:latin typeface="Aptos" panose="020B0004020202020204" pitchFamily="34" charset="0"/>
              </a:rPr>
              <a:t>luominen</a:t>
            </a:r>
            <a:r>
              <a:rPr lang="en-US" dirty="0">
                <a:latin typeface="Aptos" panose="020B0004020202020204" pitchFamily="34" charset="0"/>
              </a:rPr>
              <a:t>. </a:t>
            </a:r>
          </a:p>
          <a:p>
            <a:pPr lvl="0" algn="l"/>
            <a:r>
              <a:rPr lang="en-US" dirty="0" err="1">
                <a:latin typeface="Aptos" panose="020B0004020202020204" pitchFamily="34" charset="0"/>
              </a:rPr>
              <a:t>Yhteisöpuutarhat</a:t>
            </a:r>
            <a:r>
              <a:rPr lang="en-US" dirty="0">
                <a:latin typeface="Aptos" panose="020B0004020202020204" pitchFamily="34" charset="0"/>
              </a:rPr>
              <a:t>. </a:t>
            </a:r>
            <a:endParaRPr lang="pt-PT" dirty="0">
              <a:latin typeface="Aptos" panose="020B0004020202020204" pitchFamily="34" charset="0"/>
            </a:endParaRPr>
          </a:p>
          <a:p>
            <a:pPr lvl="0" algn="l"/>
            <a:r>
              <a:rPr lang="en-US" dirty="0" err="1">
                <a:latin typeface="Aptos" panose="020B0004020202020204" pitchFamily="34" charset="0"/>
              </a:rPr>
              <a:t>Ihmisen</a:t>
            </a:r>
            <a:r>
              <a:rPr lang="en-US" dirty="0">
                <a:latin typeface="Aptos" panose="020B0004020202020204" pitchFamily="34" charset="0"/>
              </a:rPr>
              <a:t> ja </a:t>
            </a:r>
            <a:r>
              <a:rPr lang="en-US" dirty="0" err="1">
                <a:latin typeface="Aptos" panose="020B0004020202020204" pitchFamily="34" charset="0"/>
              </a:rPr>
              <a:t>luonnon</a:t>
            </a:r>
            <a:r>
              <a:rPr lang="en-US" dirty="0">
                <a:latin typeface="Aptos" panose="020B0004020202020204" pitchFamily="34" charset="0"/>
              </a:rPr>
              <a:t> </a:t>
            </a:r>
            <a:r>
              <a:rPr lang="en-US" dirty="0" err="1">
                <a:latin typeface="Aptos" panose="020B0004020202020204" pitchFamily="34" charset="0"/>
              </a:rPr>
              <a:t>välisen</a:t>
            </a:r>
            <a:r>
              <a:rPr lang="en-US" dirty="0">
                <a:latin typeface="Aptos" panose="020B0004020202020204" pitchFamily="34" charset="0"/>
              </a:rPr>
              <a:t> </a:t>
            </a:r>
            <a:r>
              <a:rPr lang="en-US" dirty="0" err="1">
                <a:latin typeface="Aptos" panose="020B0004020202020204" pitchFamily="34" charset="0"/>
              </a:rPr>
              <a:t>vuorovaikutuksen</a:t>
            </a:r>
            <a:r>
              <a:rPr lang="en-US" dirty="0">
                <a:latin typeface="Aptos" panose="020B0004020202020204" pitchFamily="34" charset="0"/>
              </a:rPr>
              <a:t> </a:t>
            </a:r>
            <a:r>
              <a:rPr lang="en-US" dirty="0" err="1">
                <a:latin typeface="Aptos" panose="020B0004020202020204" pitchFamily="34" charset="0"/>
              </a:rPr>
              <a:t>edistäminen</a:t>
            </a:r>
            <a:r>
              <a:rPr lang="en-US" dirty="0">
                <a:latin typeface="Aptos" panose="020B0004020202020204" pitchFamily="34" charset="0"/>
              </a:rPr>
              <a:t> </a:t>
            </a:r>
            <a:r>
              <a:rPr lang="en-US" dirty="0" err="1">
                <a:latin typeface="Aptos" panose="020B0004020202020204" pitchFamily="34" charset="0"/>
              </a:rPr>
              <a:t>kaupunkiympäristössä</a:t>
            </a:r>
            <a:r>
              <a:rPr lang="en-US" dirty="0">
                <a:latin typeface="Aptos" panose="020B0004020202020204" pitchFamily="34" charset="0"/>
              </a:rPr>
              <a:t>.</a:t>
            </a:r>
            <a:endParaRPr lang="pt-PT" dirty="0">
              <a:latin typeface="Aptos" panose="020B0004020202020204" pitchFamily="34" charset="0"/>
            </a:endParaRPr>
          </a:p>
        </p:txBody>
      </p:sp>
      <p:pic>
        <p:nvPicPr>
          <p:cNvPr id="4" name="Imagem 3" descr="File:Green plant wall, Athenaeum Hotel, Piccadilly (geograph 3346586).jpg">
            <a:extLst>
              <a:ext uri="{FF2B5EF4-FFF2-40B4-BE49-F238E27FC236}">
                <a16:creationId xmlns:a16="http://schemas.microsoft.com/office/drawing/2014/main" id="{7524279B-5B33-9812-6F05-E0491F54E820}"/>
              </a:ext>
            </a:extLst>
          </p:cNvPr>
          <p:cNvPicPr>
            <a:picLocks noChangeAspect="1"/>
          </p:cNvPicPr>
          <p:nvPr/>
        </p:nvPicPr>
        <p:blipFill>
          <a:blip r:embed="rId3"/>
          <a:srcRect t="4951" b="11367"/>
          <a:stretch>
            <a:fillRect/>
          </a:stretch>
        </p:blipFill>
        <p:spPr>
          <a:xfrm>
            <a:off x="8179692" y="1369932"/>
            <a:ext cx="2721404" cy="2614190"/>
          </a:xfrm>
          <a:prstGeom prst="rect">
            <a:avLst/>
          </a:prstGeom>
        </p:spPr>
      </p:pic>
      <p:pic>
        <p:nvPicPr>
          <p:cNvPr id="5" name="Imagem 4" descr="File:Urban community gardens Aarhus City Park Pier 2 Aarhus Denmark 3.jpg">
            <a:extLst>
              <a:ext uri="{FF2B5EF4-FFF2-40B4-BE49-F238E27FC236}">
                <a16:creationId xmlns:a16="http://schemas.microsoft.com/office/drawing/2014/main" id="{A605E050-D4B1-C77D-FDDA-D948948298AE}"/>
              </a:ext>
            </a:extLst>
          </p:cNvPr>
          <p:cNvPicPr>
            <a:picLocks noChangeAspect="1"/>
          </p:cNvPicPr>
          <p:nvPr/>
        </p:nvPicPr>
        <p:blipFill>
          <a:blip r:embed="rId4"/>
          <a:srcRect r="27931"/>
          <a:stretch>
            <a:fillRect/>
          </a:stretch>
        </p:blipFill>
        <p:spPr>
          <a:xfrm>
            <a:off x="8179692" y="3984122"/>
            <a:ext cx="2721404" cy="2124075"/>
          </a:xfrm>
          <a:prstGeom prst="rect">
            <a:avLst/>
          </a:prstGeom>
        </p:spPr>
      </p:pic>
      <p:sp>
        <p:nvSpPr>
          <p:cNvPr id="6" name="CaixaDeTexto 5">
            <a:extLst>
              <a:ext uri="{FF2B5EF4-FFF2-40B4-BE49-F238E27FC236}">
                <a16:creationId xmlns:a16="http://schemas.microsoft.com/office/drawing/2014/main" id="{2A97E2CB-E15D-1274-5666-7792D8EAC375}"/>
              </a:ext>
            </a:extLst>
          </p:cNvPr>
          <p:cNvSpPr txBox="1"/>
          <p:nvPr/>
        </p:nvSpPr>
        <p:spPr>
          <a:xfrm>
            <a:off x="8145826" y="6061830"/>
            <a:ext cx="2853346" cy="738664"/>
          </a:xfrm>
          <a:prstGeom prst="rect">
            <a:avLst/>
          </a:prstGeom>
          <a:noFill/>
        </p:spPr>
        <p:txBody>
          <a:bodyPr wrap="square">
            <a:spAutoFit/>
          </a:bodyPr>
          <a:lstStyle/>
          <a:p>
            <a:pPr algn="r"/>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en-US" sz="1400" dirty="0" err="1">
                <a:solidFill>
                  <a:schemeClr val="tx2"/>
                </a:solidFill>
                <a:latin typeface="Aptos" panose="020B0004020202020204" pitchFamily="34" charset="0"/>
              </a:rPr>
              <a:t>ylhäällä</a:t>
            </a:r>
            <a:r>
              <a:rPr lang="en-US" sz="1400" noProof="0" dirty="0">
                <a:solidFill>
                  <a:schemeClr val="tx2"/>
                </a:solidFill>
                <a:latin typeface="Aptos" panose="020B0004020202020204" pitchFamily="34" charset="0"/>
              </a:rPr>
              <a:t>:  Julian Osley; </a:t>
            </a:r>
            <a:r>
              <a:rPr lang="en-US" sz="1400" dirty="0" err="1">
                <a:solidFill>
                  <a:schemeClr val="tx2"/>
                </a:solidFill>
                <a:latin typeface="Aptos" panose="020B0004020202020204" pitchFamily="34" charset="0"/>
              </a:rPr>
              <a:t>alhaalla</a:t>
            </a:r>
            <a:r>
              <a:rPr lang="en-US" sz="1400" noProof="0" dirty="0">
                <a:solidFill>
                  <a:schemeClr val="tx2"/>
                </a:solidFill>
                <a:latin typeface="Aptos" panose="020B0004020202020204" pitchFamily="34" charset="0"/>
              </a:rPr>
              <a:t>: </a:t>
            </a:r>
            <a:r>
              <a:rPr lang="en-US" sz="1400" dirty="0">
                <a:solidFill>
                  <a:schemeClr val="tx2"/>
                </a:solidFill>
                <a:latin typeface="Aptos" panose="020B0004020202020204" pitchFamily="34" charset="0"/>
              </a:rPr>
              <a:t>Ciara Ní Riain)</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49536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522290"/>
            <a:ext cx="10515600" cy="649710"/>
          </a:xfrm>
        </p:spPr>
        <p:txBody>
          <a:bodyPr>
            <a:normAutofit fontScale="90000"/>
          </a:bodyPr>
          <a:lstStyle/>
          <a:p>
            <a:r>
              <a:rPr lang="en-US" dirty="0" err="1">
                <a:latin typeface="Aptos" panose="020B0004020202020204" pitchFamily="34" charset="0"/>
              </a:rPr>
              <a:t>Ekosysteemipohjaiset</a:t>
            </a:r>
            <a:r>
              <a:rPr lang="en-US" dirty="0">
                <a:latin typeface="Aptos" panose="020B0004020202020204" pitchFamily="34" charset="0"/>
              </a:rPr>
              <a:t> </a:t>
            </a:r>
            <a:r>
              <a:rPr lang="en-US" dirty="0" err="1">
                <a:latin typeface="Aptos" panose="020B0004020202020204" pitchFamily="34" charset="0"/>
              </a:rPr>
              <a:t>lähestymistavat</a:t>
            </a:r>
            <a:r>
              <a:rPr lang="en-US" dirty="0">
                <a:latin typeface="Aptos" panose="020B0004020202020204" pitchFamily="34" charset="0"/>
              </a:rPr>
              <a:t> (</a:t>
            </a:r>
            <a:r>
              <a:rPr lang="en-US" dirty="0" err="1">
                <a:latin typeface="Aptos" panose="020B0004020202020204" pitchFamily="34" charset="0"/>
              </a:rPr>
              <a:t>EbA</a:t>
            </a:r>
            <a:r>
              <a:rPr lang="en-US" dirty="0">
                <a:latin typeface="Aptos" panose="020B0004020202020204" pitchFamily="34" charset="0"/>
              </a:rPr>
              <a:t>) &amp; </a:t>
            </a:r>
            <a:r>
              <a:rPr lang="en-US" dirty="0" err="1">
                <a:latin typeface="Aptos" panose="020B0004020202020204" pitchFamily="34" charset="0"/>
              </a:rPr>
              <a:t>katastrofiriskien</a:t>
            </a:r>
            <a:r>
              <a:rPr lang="en-US" dirty="0">
                <a:latin typeface="Aptos" panose="020B0004020202020204" pitchFamily="34" charset="0"/>
              </a:rPr>
              <a:t> </a:t>
            </a:r>
            <a:r>
              <a:rPr lang="en-US" dirty="0" err="1">
                <a:latin typeface="Aptos" panose="020B0004020202020204" pitchFamily="34" charset="0"/>
              </a:rPr>
              <a:t>vähentäminen</a:t>
            </a:r>
            <a:r>
              <a:rPr lang="en-US" dirty="0">
                <a:latin typeface="Aptos" panose="020B0004020202020204" pitchFamily="34" charset="0"/>
              </a:rPr>
              <a:t> (Eco-DDR) </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199" y="1663221"/>
            <a:ext cx="5341883" cy="4758600"/>
          </a:xfrm>
        </p:spPr>
        <p:txBody>
          <a:bodyPr>
            <a:noAutofit/>
          </a:bodyPr>
          <a:lstStyle/>
          <a:p>
            <a:pPr lvl="0" algn="l"/>
            <a:r>
              <a:rPr lang="en-US" dirty="0" err="1">
                <a:latin typeface="Aptos" panose="020B0004020202020204" pitchFamily="34" charset="0"/>
              </a:rPr>
              <a:t>EbA</a:t>
            </a:r>
            <a:r>
              <a:rPr lang="en-US" dirty="0">
                <a:latin typeface="Aptos" panose="020B0004020202020204" pitchFamily="34" charset="0"/>
              </a:rPr>
              <a:t> (</a:t>
            </a:r>
            <a:r>
              <a:rPr lang="en-US" i="1" dirty="0">
                <a:latin typeface="Aptos" panose="020B0004020202020204" pitchFamily="34" charset="0"/>
              </a:rPr>
              <a:t>Ecosystem-based Approaches to Climate Adaptation</a:t>
            </a:r>
            <a:r>
              <a:rPr lang="en-US" dirty="0">
                <a:latin typeface="Aptos" panose="020B0004020202020204" pitchFamily="34" charset="0"/>
              </a:rPr>
              <a:t>) </a:t>
            </a:r>
            <a:r>
              <a:rPr lang="en-US" dirty="0" err="1">
                <a:latin typeface="Aptos" panose="020B0004020202020204" pitchFamily="34" charset="0"/>
              </a:rPr>
              <a:t>keskittyy</a:t>
            </a:r>
            <a:r>
              <a:rPr lang="en-US" dirty="0">
                <a:latin typeface="Aptos" panose="020B0004020202020204" pitchFamily="34" charset="0"/>
              </a:rPr>
              <a:t> </a:t>
            </a:r>
            <a:r>
              <a:rPr lang="en-US" dirty="0" err="1">
                <a:latin typeface="Aptos" panose="020B0004020202020204" pitchFamily="34" charset="0"/>
              </a:rPr>
              <a:t>ilmastoon</a:t>
            </a:r>
            <a:r>
              <a:rPr lang="en-US" dirty="0">
                <a:latin typeface="Aptos" panose="020B0004020202020204" pitchFamily="34" charset="0"/>
              </a:rPr>
              <a:t> </a:t>
            </a:r>
            <a:r>
              <a:rPr lang="en-US" dirty="0" err="1">
                <a:latin typeface="Aptos" panose="020B0004020202020204" pitchFamily="34" charset="0"/>
              </a:rPr>
              <a:t>liittyviin</a:t>
            </a:r>
            <a:r>
              <a:rPr lang="en-US" dirty="0">
                <a:latin typeface="Aptos" panose="020B0004020202020204" pitchFamily="34" charset="0"/>
              </a:rPr>
              <a:t> </a:t>
            </a:r>
            <a:r>
              <a:rPr lang="en-US" dirty="0" err="1">
                <a:latin typeface="Aptos" panose="020B0004020202020204" pitchFamily="34" charset="0"/>
              </a:rPr>
              <a:t>uhkiin</a:t>
            </a:r>
            <a:r>
              <a:rPr lang="en-US" dirty="0">
                <a:latin typeface="Aptos" panose="020B0004020202020204" pitchFamily="34" charset="0"/>
              </a:rPr>
              <a:t> ja </a:t>
            </a:r>
            <a:r>
              <a:rPr lang="en-US" dirty="0" err="1">
                <a:latin typeface="Aptos" panose="020B0004020202020204" pitchFamily="34" charset="0"/>
              </a:rPr>
              <a:t>hitaasti</a:t>
            </a:r>
            <a:r>
              <a:rPr lang="en-US" dirty="0">
                <a:latin typeface="Aptos" panose="020B0004020202020204" pitchFamily="34" charset="0"/>
              </a:rPr>
              <a:t> </a:t>
            </a:r>
            <a:r>
              <a:rPr lang="en-US" dirty="0" err="1">
                <a:latin typeface="Aptos" panose="020B0004020202020204" pitchFamily="34" charset="0"/>
              </a:rPr>
              <a:t>eteneviin</a:t>
            </a:r>
            <a:r>
              <a:rPr lang="en-US" dirty="0">
                <a:latin typeface="Aptos" panose="020B0004020202020204" pitchFamily="34" charset="0"/>
              </a:rPr>
              <a:t> </a:t>
            </a:r>
            <a:r>
              <a:rPr lang="en-US" dirty="0" err="1">
                <a:latin typeface="Aptos" panose="020B0004020202020204" pitchFamily="34" charset="0"/>
              </a:rPr>
              <a:t>ilmastonmuutoksen</a:t>
            </a:r>
            <a:r>
              <a:rPr lang="en-US" dirty="0">
                <a:latin typeface="Aptos" panose="020B0004020202020204" pitchFamily="34" charset="0"/>
              </a:rPr>
              <a:t> </a:t>
            </a:r>
            <a:r>
              <a:rPr lang="en-US" dirty="0" err="1">
                <a:latin typeface="Aptos" panose="020B0004020202020204" pitchFamily="34" charset="0"/>
              </a:rPr>
              <a:t>vaikutuksiin</a:t>
            </a:r>
            <a:r>
              <a:rPr lang="en-US" dirty="0">
                <a:latin typeface="Aptos" panose="020B0004020202020204" pitchFamily="34" charset="0"/>
              </a:rPr>
              <a:t>, </a:t>
            </a:r>
            <a:r>
              <a:rPr lang="en-US" dirty="0" err="1">
                <a:latin typeface="Aptos" panose="020B0004020202020204" pitchFamily="34" charset="0"/>
              </a:rPr>
              <a:t>kuten</a:t>
            </a:r>
            <a:r>
              <a:rPr lang="en-US" dirty="0">
                <a:latin typeface="Aptos" panose="020B0004020202020204" pitchFamily="34" charset="0"/>
              </a:rPr>
              <a:t> </a:t>
            </a:r>
            <a:r>
              <a:rPr lang="en-US" dirty="0" err="1">
                <a:latin typeface="Aptos" panose="020B0004020202020204" pitchFamily="34" charset="0"/>
              </a:rPr>
              <a:t>merenpinnan</a:t>
            </a:r>
            <a:r>
              <a:rPr lang="en-US" dirty="0">
                <a:latin typeface="Aptos" panose="020B0004020202020204" pitchFamily="34" charset="0"/>
              </a:rPr>
              <a:t> </a:t>
            </a:r>
            <a:r>
              <a:rPr lang="en-US" dirty="0" err="1">
                <a:latin typeface="Aptos" panose="020B0004020202020204" pitchFamily="34" charset="0"/>
              </a:rPr>
              <a:t>nousuun</a:t>
            </a:r>
            <a:r>
              <a:rPr lang="en-US" dirty="0">
                <a:latin typeface="Aptos" panose="020B0004020202020204" pitchFamily="34" charset="0"/>
              </a:rPr>
              <a:t>. </a:t>
            </a:r>
          </a:p>
          <a:p>
            <a:pPr lvl="0" algn="l"/>
            <a:r>
              <a:rPr lang="en-US" dirty="0" err="1">
                <a:latin typeface="Aptos" panose="020B0004020202020204" pitchFamily="34" charset="0"/>
              </a:rPr>
              <a:t>Agroekologiset</a:t>
            </a:r>
            <a:r>
              <a:rPr lang="en-US" dirty="0">
                <a:latin typeface="Aptos" panose="020B0004020202020204" pitchFamily="34" charset="0"/>
              </a:rPr>
              <a:t> </a:t>
            </a:r>
            <a:r>
              <a:rPr lang="en-US" dirty="0" err="1">
                <a:latin typeface="Aptos" panose="020B0004020202020204" pitchFamily="34" charset="0"/>
              </a:rPr>
              <a:t>menetelmät</a:t>
            </a:r>
            <a:r>
              <a:rPr lang="en-US" dirty="0">
                <a:latin typeface="Aptos" panose="020B0004020202020204" pitchFamily="34" charset="0"/>
              </a:rPr>
              <a:t> </a:t>
            </a:r>
            <a:r>
              <a:rPr lang="en-US" dirty="0" err="1">
                <a:latin typeface="Aptos" panose="020B0004020202020204" pitchFamily="34" charset="0"/>
              </a:rPr>
              <a:t>maaperän</a:t>
            </a:r>
            <a:r>
              <a:rPr lang="en-US" dirty="0">
                <a:latin typeface="Aptos" panose="020B0004020202020204" pitchFamily="34" charset="0"/>
              </a:rPr>
              <a:t> </a:t>
            </a:r>
            <a:r>
              <a:rPr lang="en-US" dirty="0" err="1">
                <a:latin typeface="Aptos" panose="020B0004020202020204" pitchFamily="34" charset="0"/>
              </a:rPr>
              <a:t>terveyden</a:t>
            </a:r>
            <a:r>
              <a:rPr lang="en-US" dirty="0">
                <a:latin typeface="Aptos" panose="020B0004020202020204" pitchFamily="34" charset="0"/>
              </a:rPr>
              <a:t> </a:t>
            </a:r>
            <a:r>
              <a:rPr lang="en-US" dirty="0" err="1">
                <a:latin typeface="Aptos" panose="020B0004020202020204" pitchFamily="34" charset="0"/>
              </a:rPr>
              <a:t>palauttamiseksi</a:t>
            </a:r>
            <a:r>
              <a:rPr lang="en-US" dirty="0">
                <a:latin typeface="Aptos" panose="020B0004020202020204" pitchFamily="34" charset="0"/>
              </a:rPr>
              <a:t> ja </a:t>
            </a:r>
            <a:r>
              <a:rPr lang="en-US" dirty="0" err="1">
                <a:latin typeface="Aptos" panose="020B0004020202020204" pitchFamily="34" charset="0"/>
              </a:rPr>
              <a:t>ylläpitämiseksi</a:t>
            </a:r>
            <a:r>
              <a:rPr lang="en-US" dirty="0">
                <a:latin typeface="Aptos" panose="020B0004020202020204" pitchFamily="34" charset="0"/>
              </a:rPr>
              <a:t> </a:t>
            </a:r>
          </a:p>
          <a:p>
            <a:pPr lvl="0" algn="l"/>
            <a:r>
              <a:rPr lang="en-US" dirty="0" err="1">
                <a:latin typeface="Aptos" panose="020B0004020202020204" pitchFamily="34" charset="0"/>
              </a:rPr>
              <a:t>Mangrovemetsien</a:t>
            </a:r>
            <a:r>
              <a:rPr lang="en-US" dirty="0">
                <a:latin typeface="Aptos" panose="020B0004020202020204" pitchFamily="34" charset="0"/>
              </a:rPr>
              <a:t> </a:t>
            </a:r>
            <a:r>
              <a:rPr lang="en-US" dirty="0" err="1">
                <a:latin typeface="Aptos" panose="020B0004020202020204" pitchFamily="34" charset="0"/>
              </a:rPr>
              <a:t>ennallistaminen</a:t>
            </a:r>
            <a:r>
              <a:rPr lang="en-US" dirty="0">
                <a:latin typeface="Aptos" panose="020B0004020202020204" pitchFamily="34" charset="0"/>
              </a:rPr>
              <a:t> ja </a:t>
            </a:r>
            <a:r>
              <a:rPr lang="en-US" dirty="0" err="1">
                <a:latin typeface="Aptos" panose="020B0004020202020204" pitchFamily="34" charset="0"/>
              </a:rPr>
              <a:t>metsien</a:t>
            </a:r>
            <a:r>
              <a:rPr lang="en-US" dirty="0">
                <a:latin typeface="Aptos" panose="020B0004020202020204" pitchFamily="34" charset="0"/>
              </a:rPr>
              <a:t> </a:t>
            </a:r>
            <a:r>
              <a:rPr lang="en-US" dirty="0" err="1">
                <a:latin typeface="Aptos" panose="020B0004020202020204" pitchFamily="34" charset="0"/>
              </a:rPr>
              <a:t>kestävä</a:t>
            </a:r>
            <a:r>
              <a:rPr lang="en-US" dirty="0">
                <a:latin typeface="Aptos" panose="020B0004020202020204" pitchFamily="34" charset="0"/>
              </a:rPr>
              <a:t> </a:t>
            </a:r>
            <a:r>
              <a:rPr lang="en-US" dirty="0" err="1">
                <a:latin typeface="Aptos" panose="020B0004020202020204" pitchFamily="34" charset="0"/>
              </a:rPr>
              <a:t>hoito</a:t>
            </a:r>
            <a:r>
              <a:rPr lang="en-US" dirty="0">
                <a:latin typeface="Aptos" panose="020B0004020202020204" pitchFamily="34" charset="0"/>
              </a:rPr>
              <a:t> </a:t>
            </a:r>
            <a:r>
              <a:rPr lang="en-US" dirty="0" err="1">
                <a:latin typeface="Aptos" panose="020B0004020202020204" pitchFamily="34" charset="0"/>
              </a:rPr>
              <a:t>ilmastonmuutokseen</a:t>
            </a:r>
            <a:r>
              <a:rPr lang="en-US" dirty="0">
                <a:latin typeface="Aptos" panose="020B0004020202020204" pitchFamily="34" charset="0"/>
              </a:rPr>
              <a:t> </a:t>
            </a:r>
            <a:r>
              <a:rPr lang="en-US" dirty="0" err="1">
                <a:latin typeface="Aptos" panose="020B0004020202020204" pitchFamily="34" charset="0"/>
              </a:rPr>
              <a:t>sopeutumisen</a:t>
            </a:r>
            <a:r>
              <a:rPr lang="en-US" dirty="0">
                <a:latin typeface="Aptos" panose="020B0004020202020204" pitchFamily="34" charset="0"/>
              </a:rPr>
              <a:t> </a:t>
            </a:r>
            <a:r>
              <a:rPr lang="en-US" dirty="0" err="1">
                <a:latin typeface="Aptos" panose="020B0004020202020204" pitchFamily="34" charset="0"/>
              </a:rPr>
              <a:t>strategioina</a:t>
            </a:r>
            <a:r>
              <a:rPr lang="en-US" dirty="0">
                <a:latin typeface="Aptos" panose="020B0004020202020204" pitchFamily="34" charset="0"/>
              </a:rPr>
              <a:t>. </a:t>
            </a:r>
            <a:endParaRPr lang="pt-PT" dirty="0">
              <a:latin typeface="Aptos" panose="020B0004020202020204" pitchFamily="34" charset="0"/>
            </a:endParaRPr>
          </a:p>
        </p:txBody>
      </p:sp>
      <p:pic>
        <p:nvPicPr>
          <p:cNvPr id="5" name="Imagem 4" descr="File:Mangrove growth-isla de ratones PR.jpg">
            <a:extLst>
              <a:ext uri="{FF2B5EF4-FFF2-40B4-BE49-F238E27FC236}">
                <a16:creationId xmlns:a16="http://schemas.microsoft.com/office/drawing/2014/main" id="{84E9DA5A-40E3-1ED2-8426-04D010AFDA77}"/>
              </a:ext>
            </a:extLst>
          </p:cNvPr>
          <p:cNvPicPr>
            <a:picLocks noChangeAspect="1"/>
          </p:cNvPicPr>
          <p:nvPr/>
        </p:nvPicPr>
        <p:blipFill>
          <a:blip r:embed="rId3"/>
          <a:stretch>
            <a:fillRect/>
          </a:stretch>
        </p:blipFill>
        <p:spPr>
          <a:xfrm>
            <a:off x="6807200" y="2178226"/>
            <a:ext cx="4064000" cy="3048000"/>
          </a:xfrm>
          <a:prstGeom prst="rect">
            <a:avLst/>
          </a:prstGeom>
        </p:spPr>
      </p:pic>
      <p:sp>
        <p:nvSpPr>
          <p:cNvPr id="6" name="CaixaDeTexto 5">
            <a:extLst>
              <a:ext uri="{FF2B5EF4-FFF2-40B4-BE49-F238E27FC236}">
                <a16:creationId xmlns:a16="http://schemas.microsoft.com/office/drawing/2014/main" id="{F3A46020-D40C-E6C6-9534-EB4D6373F91A}"/>
              </a:ext>
            </a:extLst>
          </p:cNvPr>
          <p:cNvSpPr txBox="1"/>
          <p:nvPr/>
        </p:nvSpPr>
        <p:spPr>
          <a:xfrm>
            <a:off x="7315197" y="5226226"/>
            <a:ext cx="4064000" cy="307777"/>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pt-PT" sz="1400" dirty="0">
                <a:solidFill>
                  <a:schemeClr val="tx2"/>
                </a:solidFill>
                <a:latin typeface="Aptos" panose="020B0004020202020204" pitchFamily="34" charset="0"/>
              </a:rPr>
              <a:t>NOAA</a:t>
            </a:r>
            <a:r>
              <a:rPr lang="en-US" sz="1400" noProof="0" dirty="0">
                <a:solidFill>
                  <a:schemeClr val="tx2"/>
                </a:solidFill>
                <a:latin typeface="Aptos" panose="020B0004020202020204" pitchFamily="34" charset="0"/>
              </a:rPr>
              <a:t>)</a:t>
            </a:r>
          </a:p>
        </p:txBody>
      </p:sp>
    </p:spTree>
    <p:extLst>
      <p:ext uri="{BB962C8B-B14F-4D97-AF65-F5344CB8AC3E}">
        <p14:creationId xmlns:p14="http://schemas.microsoft.com/office/powerpoint/2010/main" val="1426065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fontScale="90000"/>
          </a:bodyPr>
          <a:lstStyle/>
          <a:p>
            <a:r>
              <a:rPr lang="en-US" dirty="0" err="1">
                <a:latin typeface="Aptos" panose="020B0004020202020204" pitchFamily="34" charset="0"/>
              </a:rPr>
              <a:t>Ekosysteemipohjaiset</a:t>
            </a:r>
            <a:r>
              <a:rPr lang="en-US" dirty="0">
                <a:latin typeface="Aptos" panose="020B0004020202020204" pitchFamily="34" charset="0"/>
              </a:rPr>
              <a:t> </a:t>
            </a:r>
            <a:r>
              <a:rPr lang="en-US" dirty="0" err="1">
                <a:latin typeface="Aptos" panose="020B0004020202020204" pitchFamily="34" charset="0"/>
              </a:rPr>
              <a:t>lähestymistavat</a:t>
            </a:r>
            <a:r>
              <a:rPr lang="en-US" dirty="0">
                <a:latin typeface="Aptos" panose="020B0004020202020204" pitchFamily="34" charset="0"/>
              </a:rPr>
              <a:t> (</a:t>
            </a:r>
            <a:r>
              <a:rPr lang="en-US" dirty="0" err="1">
                <a:latin typeface="Aptos" panose="020B0004020202020204" pitchFamily="34" charset="0"/>
              </a:rPr>
              <a:t>EbA</a:t>
            </a:r>
            <a:r>
              <a:rPr lang="en-US" dirty="0">
                <a:latin typeface="Aptos" panose="020B0004020202020204" pitchFamily="34" charset="0"/>
              </a:rPr>
              <a:t>) &amp; </a:t>
            </a:r>
            <a:r>
              <a:rPr lang="en-US" dirty="0" err="1">
                <a:latin typeface="Aptos" panose="020B0004020202020204" pitchFamily="34" charset="0"/>
              </a:rPr>
              <a:t>katastrofiriskien</a:t>
            </a:r>
            <a:r>
              <a:rPr lang="en-US" dirty="0">
                <a:latin typeface="Aptos" panose="020B0004020202020204" pitchFamily="34" charset="0"/>
              </a:rPr>
              <a:t> </a:t>
            </a:r>
            <a:r>
              <a:rPr lang="en-US" dirty="0" err="1">
                <a:latin typeface="Aptos" panose="020B0004020202020204" pitchFamily="34" charset="0"/>
              </a:rPr>
              <a:t>vähentäminen</a:t>
            </a:r>
            <a:r>
              <a:rPr lang="en-US" dirty="0">
                <a:latin typeface="Aptos" panose="020B0004020202020204" pitchFamily="34" charset="0"/>
              </a:rPr>
              <a:t> (Eco-DRR) </a:t>
            </a:r>
            <a:endParaRPr lang="pt-PT" dirty="0">
              <a:latin typeface="Aptos" panose="020B0004020202020204" pitchFamily="34" charset="0"/>
            </a:endParaRPr>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838200" y="1799214"/>
            <a:ext cx="6237157" cy="5187820"/>
          </a:xfrm>
        </p:spPr>
        <p:txBody>
          <a:bodyPr>
            <a:normAutofit/>
          </a:bodyPr>
          <a:lstStyle/>
          <a:p>
            <a:pPr lvl="0" algn="l"/>
            <a:r>
              <a:rPr lang="en-US" dirty="0">
                <a:latin typeface="Aptos" panose="020B0004020202020204" pitchFamily="34" charset="0"/>
              </a:rPr>
              <a:t>Eco-DRR (</a:t>
            </a:r>
            <a:r>
              <a:rPr lang="en-US" i="1" dirty="0">
                <a:latin typeface="Aptos" panose="020B0004020202020204" pitchFamily="34" charset="0"/>
              </a:rPr>
              <a:t>Ecosystem-based Disaster Risk Reduction</a:t>
            </a:r>
            <a:r>
              <a:rPr lang="en-US" dirty="0">
                <a:latin typeface="Aptos" panose="020B0004020202020204" pitchFamily="34" charset="0"/>
              </a:rPr>
              <a:t>) </a:t>
            </a:r>
            <a:r>
              <a:rPr lang="en-US" dirty="0" err="1">
                <a:latin typeface="Aptos" panose="020B0004020202020204" pitchFamily="34" charset="0"/>
              </a:rPr>
              <a:t>käsittelee</a:t>
            </a:r>
            <a:r>
              <a:rPr lang="en-US" dirty="0">
                <a:latin typeface="Aptos" panose="020B0004020202020204" pitchFamily="34" charset="0"/>
              </a:rPr>
              <a:t> </a:t>
            </a:r>
            <a:r>
              <a:rPr lang="en-US" dirty="0" err="1">
                <a:latin typeface="Aptos" panose="020B0004020202020204" pitchFamily="34" charset="0"/>
              </a:rPr>
              <a:t>sekä</a:t>
            </a:r>
            <a:r>
              <a:rPr lang="en-US" dirty="0">
                <a:latin typeface="Aptos" panose="020B0004020202020204" pitchFamily="34" charset="0"/>
              </a:rPr>
              <a:t> </a:t>
            </a:r>
            <a:r>
              <a:rPr lang="en-US" dirty="0" err="1">
                <a:latin typeface="Aptos" panose="020B0004020202020204" pitchFamily="34" charset="0"/>
              </a:rPr>
              <a:t>ilmastoon</a:t>
            </a:r>
            <a:r>
              <a:rPr lang="en-US" dirty="0">
                <a:latin typeface="Aptos" panose="020B0004020202020204" pitchFamily="34" charset="0"/>
              </a:rPr>
              <a:t> </a:t>
            </a:r>
            <a:r>
              <a:rPr lang="en-US" dirty="0" err="1">
                <a:latin typeface="Aptos" panose="020B0004020202020204" pitchFamily="34" charset="0"/>
              </a:rPr>
              <a:t>liittyviä</a:t>
            </a:r>
            <a:r>
              <a:rPr lang="en-US" dirty="0">
                <a:latin typeface="Aptos" panose="020B0004020202020204" pitchFamily="34" charset="0"/>
              </a:rPr>
              <a:t> </a:t>
            </a:r>
            <a:r>
              <a:rPr lang="en-US" dirty="0" err="1">
                <a:latin typeface="Aptos" panose="020B0004020202020204" pitchFamily="34" charset="0"/>
              </a:rPr>
              <a:t>uhkia</a:t>
            </a:r>
            <a:r>
              <a:rPr lang="en-US" dirty="0">
                <a:latin typeface="Aptos" panose="020B0004020202020204" pitchFamily="34" charset="0"/>
              </a:rPr>
              <a:t> (</a:t>
            </a:r>
            <a:r>
              <a:rPr lang="en-US" dirty="0" err="1">
                <a:latin typeface="Aptos" panose="020B0004020202020204" pitchFamily="34" charset="0"/>
              </a:rPr>
              <a:t>esim</a:t>
            </a:r>
            <a:r>
              <a:rPr lang="en-US" dirty="0">
                <a:latin typeface="Aptos" panose="020B0004020202020204" pitchFamily="34" charset="0"/>
              </a:rPr>
              <a:t>. </a:t>
            </a:r>
            <a:r>
              <a:rPr lang="en-US" dirty="0" err="1">
                <a:latin typeface="Aptos" panose="020B0004020202020204" pitchFamily="34" charset="0"/>
              </a:rPr>
              <a:t>helleaallot</a:t>
            </a:r>
            <a:r>
              <a:rPr lang="en-US" dirty="0">
                <a:latin typeface="Aptos" panose="020B0004020202020204" pitchFamily="34" charset="0"/>
              </a:rPr>
              <a:t>) </a:t>
            </a:r>
            <a:r>
              <a:rPr lang="en-US" dirty="0" err="1">
                <a:latin typeface="Aptos" panose="020B0004020202020204" pitchFamily="34" charset="0"/>
              </a:rPr>
              <a:t>että</a:t>
            </a:r>
            <a:r>
              <a:rPr lang="en-US" dirty="0">
                <a:latin typeface="Aptos" panose="020B0004020202020204" pitchFamily="34" charset="0"/>
              </a:rPr>
              <a:t> </a:t>
            </a:r>
            <a:r>
              <a:rPr lang="en-US" dirty="0" err="1">
                <a:latin typeface="Aptos" panose="020B0004020202020204" pitchFamily="34" charset="0"/>
              </a:rPr>
              <a:t>muita</a:t>
            </a:r>
            <a:r>
              <a:rPr lang="en-US" dirty="0">
                <a:latin typeface="Aptos" panose="020B0004020202020204" pitchFamily="34" charset="0"/>
              </a:rPr>
              <a:t> </a:t>
            </a:r>
            <a:r>
              <a:rPr lang="en-US" dirty="0" err="1">
                <a:latin typeface="Aptos" panose="020B0004020202020204" pitchFamily="34" charset="0"/>
              </a:rPr>
              <a:t>uhkia</a:t>
            </a:r>
            <a:r>
              <a:rPr lang="en-US" dirty="0">
                <a:latin typeface="Aptos" panose="020B0004020202020204" pitchFamily="34" charset="0"/>
              </a:rPr>
              <a:t> (</a:t>
            </a:r>
            <a:r>
              <a:rPr lang="en-US" dirty="0" err="1">
                <a:latin typeface="Aptos" panose="020B0004020202020204" pitchFamily="34" charset="0"/>
              </a:rPr>
              <a:t>esim</a:t>
            </a:r>
            <a:r>
              <a:rPr lang="en-US" dirty="0">
                <a:latin typeface="Aptos" panose="020B0004020202020204" pitchFamily="34" charset="0"/>
              </a:rPr>
              <a:t>. </a:t>
            </a:r>
            <a:r>
              <a:rPr lang="en-US" dirty="0" err="1">
                <a:latin typeface="Aptos" panose="020B0004020202020204" pitchFamily="34" charset="0"/>
              </a:rPr>
              <a:t>maanjäristykset</a:t>
            </a:r>
            <a:r>
              <a:rPr lang="en-US" dirty="0">
                <a:latin typeface="Aptos" panose="020B0004020202020204" pitchFamily="34" charset="0"/>
              </a:rPr>
              <a:t>).</a:t>
            </a:r>
          </a:p>
          <a:p>
            <a:pPr lvl="0" algn="l"/>
            <a:r>
              <a:rPr lang="en-US" dirty="0" err="1">
                <a:latin typeface="Aptos" panose="020B0004020202020204" pitchFamily="34" charset="0"/>
              </a:rPr>
              <a:t>Rannikkokosteikkojen</a:t>
            </a:r>
            <a:r>
              <a:rPr lang="en-US" dirty="0">
                <a:latin typeface="Aptos" panose="020B0004020202020204" pitchFamily="34" charset="0"/>
              </a:rPr>
              <a:t> </a:t>
            </a:r>
            <a:r>
              <a:rPr lang="en-US" dirty="0" err="1">
                <a:latin typeface="Aptos" panose="020B0004020202020204" pitchFamily="34" charset="0"/>
              </a:rPr>
              <a:t>ennallistaminen</a:t>
            </a:r>
            <a:r>
              <a:rPr lang="en-US" dirty="0">
                <a:latin typeface="Aptos" panose="020B0004020202020204" pitchFamily="34" charset="0"/>
              </a:rPr>
              <a:t> </a:t>
            </a:r>
            <a:r>
              <a:rPr lang="en-US" dirty="0" err="1">
                <a:latin typeface="Aptos" panose="020B0004020202020204" pitchFamily="34" charset="0"/>
              </a:rPr>
              <a:t>eroosion</a:t>
            </a:r>
            <a:r>
              <a:rPr lang="en-US" dirty="0">
                <a:latin typeface="Aptos" panose="020B0004020202020204" pitchFamily="34" charset="0"/>
              </a:rPr>
              <a:t> </a:t>
            </a:r>
            <a:r>
              <a:rPr lang="en-US" dirty="0" err="1">
                <a:latin typeface="Aptos" panose="020B0004020202020204" pitchFamily="34" charset="0"/>
              </a:rPr>
              <a:t>vähentämiseksi</a:t>
            </a:r>
            <a:r>
              <a:rPr lang="en-US" dirty="0">
                <a:latin typeface="Aptos" panose="020B0004020202020204" pitchFamily="34" charset="0"/>
              </a:rPr>
              <a:t> ja </a:t>
            </a:r>
            <a:r>
              <a:rPr lang="en-US" dirty="0" err="1">
                <a:latin typeface="Aptos" panose="020B0004020202020204" pitchFamily="34" charset="0"/>
              </a:rPr>
              <a:t>tulvasuojan</a:t>
            </a:r>
            <a:r>
              <a:rPr lang="en-US" dirty="0">
                <a:latin typeface="Aptos" panose="020B0004020202020204" pitchFamily="34" charset="0"/>
              </a:rPr>
              <a:t> </a:t>
            </a:r>
            <a:r>
              <a:rPr lang="en-US" dirty="0" err="1">
                <a:latin typeface="Aptos" panose="020B0004020202020204" pitchFamily="34" charset="0"/>
              </a:rPr>
              <a:t>tarjoamiseksi</a:t>
            </a:r>
            <a:r>
              <a:rPr lang="en-US" dirty="0">
                <a:latin typeface="Aptos" panose="020B0004020202020204" pitchFamily="34" charset="0"/>
              </a:rPr>
              <a:t>. </a:t>
            </a:r>
          </a:p>
          <a:p>
            <a:pPr lvl="0" algn="l"/>
            <a:r>
              <a:rPr lang="en-US" dirty="0" err="1">
                <a:latin typeface="Aptos" panose="020B0004020202020204" pitchFamily="34" charset="0"/>
              </a:rPr>
              <a:t>Terveiden</a:t>
            </a:r>
            <a:r>
              <a:rPr lang="en-US" dirty="0">
                <a:latin typeface="Aptos" panose="020B0004020202020204" pitchFamily="34" charset="0"/>
              </a:rPr>
              <a:t> </a:t>
            </a:r>
            <a:r>
              <a:rPr lang="en-US" dirty="0" err="1">
                <a:latin typeface="Aptos" panose="020B0004020202020204" pitchFamily="34" charset="0"/>
              </a:rPr>
              <a:t>ekosysteemien</a:t>
            </a:r>
            <a:r>
              <a:rPr lang="en-US" dirty="0">
                <a:latin typeface="Aptos" panose="020B0004020202020204" pitchFamily="34" charset="0"/>
              </a:rPr>
              <a:t> </a:t>
            </a:r>
            <a:r>
              <a:rPr lang="en-US" dirty="0" err="1">
                <a:latin typeface="Aptos" panose="020B0004020202020204" pitchFamily="34" charset="0"/>
              </a:rPr>
              <a:t>ylläpitäminen</a:t>
            </a:r>
            <a:r>
              <a:rPr lang="en-US" dirty="0">
                <a:latin typeface="Aptos" panose="020B0004020202020204" pitchFamily="34" charset="0"/>
              </a:rPr>
              <a:t> </a:t>
            </a:r>
            <a:r>
              <a:rPr lang="en-US" dirty="0" err="1">
                <a:latin typeface="Aptos" panose="020B0004020202020204" pitchFamily="34" charset="0"/>
              </a:rPr>
              <a:t>vähentää</a:t>
            </a:r>
            <a:r>
              <a:rPr lang="en-US" dirty="0">
                <a:latin typeface="Aptos" panose="020B0004020202020204" pitchFamily="34" charset="0"/>
              </a:rPr>
              <a:t> </a:t>
            </a:r>
            <a:r>
              <a:rPr lang="en-US" dirty="0" err="1">
                <a:latin typeface="Aptos" panose="020B0004020202020204" pitchFamily="34" charset="0"/>
              </a:rPr>
              <a:t>metsäisillä</a:t>
            </a:r>
            <a:r>
              <a:rPr lang="en-US" dirty="0">
                <a:latin typeface="Aptos" panose="020B0004020202020204" pitchFamily="34" charset="0"/>
              </a:rPr>
              <a:t> </a:t>
            </a:r>
            <a:r>
              <a:rPr lang="en-US" dirty="0" err="1">
                <a:latin typeface="Aptos" panose="020B0004020202020204" pitchFamily="34" charset="0"/>
              </a:rPr>
              <a:t>vuorilla</a:t>
            </a:r>
            <a:r>
              <a:rPr lang="en-US" dirty="0">
                <a:latin typeface="Aptos" panose="020B0004020202020204" pitchFamily="34" charset="0"/>
              </a:rPr>
              <a:t> ja </a:t>
            </a:r>
            <a:r>
              <a:rPr lang="en-US" dirty="0" err="1">
                <a:latin typeface="Aptos" panose="020B0004020202020204" pitchFamily="34" charset="0"/>
              </a:rPr>
              <a:t>rinteillä</a:t>
            </a:r>
            <a:r>
              <a:rPr lang="en-US" dirty="0">
                <a:latin typeface="Aptos" panose="020B0004020202020204" pitchFamily="34" charset="0"/>
              </a:rPr>
              <a:t> </a:t>
            </a:r>
            <a:r>
              <a:rPr lang="en-US" dirty="0" err="1">
                <a:latin typeface="Aptos" panose="020B0004020202020204" pitchFamily="34" charset="0"/>
              </a:rPr>
              <a:t>tapahtuvien</a:t>
            </a:r>
            <a:r>
              <a:rPr lang="en-US" dirty="0">
                <a:latin typeface="Aptos" panose="020B0004020202020204" pitchFamily="34" charset="0"/>
              </a:rPr>
              <a:t> </a:t>
            </a:r>
            <a:r>
              <a:rPr lang="en-US" dirty="0" err="1">
                <a:latin typeface="Aptos" panose="020B0004020202020204" pitchFamily="34" charset="0"/>
              </a:rPr>
              <a:t>metsäpalojen</a:t>
            </a:r>
            <a:r>
              <a:rPr lang="en-US" dirty="0">
                <a:latin typeface="Aptos" panose="020B0004020202020204" pitchFamily="34" charset="0"/>
              </a:rPr>
              <a:t> ja </a:t>
            </a:r>
            <a:r>
              <a:rPr lang="en-US" dirty="0" err="1">
                <a:latin typeface="Aptos" panose="020B0004020202020204" pitchFamily="34" charset="0"/>
              </a:rPr>
              <a:t>maanvyörymien</a:t>
            </a:r>
            <a:r>
              <a:rPr lang="en-US" dirty="0">
                <a:latin typeface="Aptos" panose="020B0004020202020204" pitchFamily="34" charset="0"/>
              </a:rPr>
              <a:t> </a:t>
            </a:r>
            <a:r>
              <a:rPr lang="en-US" dirty="0" err="1">
                <a:latin typeface="Aptos" panose="020B0004020202020204" pitchFamily="34" charset="0"/>
              </a:rPr>
              <a:t>riskiä</a:t>
            </a:r>
            <a:r>
              <a:rPr lang="en-US" dirty="0">
                <a:latin typeface="Aptos" panose="020B0004020202020204" pitchFamily="34" charset="0"/>
              </a:rPr>
              <a:t> ja </a:t>
            </a:r>
            <a:r>
              <a:rPr lang="en-US" dirty="0" err="1">
                <a:latin typeface="Aptos" panose="020B0004020202020204" pitchFamily="34" charset="0"/>
              </a:rPr>
              <a:t>vakavuutta</a:t>
            </a:r>
            <a:r>
              <a:rPr lang="en-US" dirty="0">
                <a:latin typeface="Aptos" panose="020B0004020202020204" pitchFamily="34" charset="0"/>
              </a:rPr>
              <a:t> </a:t>
            </a:r>
            <a:r>
              <a:rPr lang="en-US" dirty="0" err="1">
                <a:latin typeface="Aptos" panose="020B0004020202020204" pitchFamily="34" charset="0"/>
              </a:rPr>
              <a:t>vakauttamalla</a:t>
            </a:r>
            <a:r>
              <a:rPr lang="en-US" dirty="0">
                <a:latin typeface="Aptos" panose="020B0004020202020204" pitchFamily="34" charset="0"/>
              </a:rPr>
              <a:t> </a:t>
            </a:r>
            <a:r>
              <a:rPr lang="en-US" dirty="0" err="1">
                <a:latin typeface="Aptos" panose="020B0004020202020204" pitchFamily="34" charset="0"/>
              </a:rPr>
              <a:t>maaperän</a:t>
            </a:r>
            <a:r>
              <a:rPr lang="en-US" dirty="0">
                <a:latin typeface="Aptos" panose="020B0004020202020204" pitchFamily="34" charset="0"/>
              </a:rPr>
              <a:t> </a:t>
            </a:r>
            <a:r>
              <a:rPr lang="en-US" dirty="0" err="1">
                <a:latin typeface="Aptos" panose="020B0004020202020204" pitchFamily="34" charset="0"/>
              </a:rPr>
              <a:t>sedimenttejä</a:t>
            </a:r>
            <a:r>
              <a:rPr lang="en-US" dirty="0">
                <a:latin typeface="Aptos" panose="020B0004020202020204" pitchFamily="34" charset="0"/>
              </a:rPr>
              <a:t>.</a:t>
            </a:r>
            <a:endParaRPr lang="pt-PT" dirty="0">
              <a:latin typeface="Aptos" panose="020B0004020202020204" pitchFamily="34" charset="0"/>
            </a:endParaRPr>
          </a:p>
        </p:txBody>
      </p:sp>
      <p:pic>
        <p:nvPicPr>
          <p:cNvPr id="4" name="Imagem 3" descr="File:Louisiana Office of Coastal Protection and Restoration, ConocoPhillips and the LSU AgCenter.jpg">
            <a:extLst>
              <a:ext uri="{FF2B5EF4-FFF2-40B4-BE49-F238E27FC236}">
                <a16:creationId xmlns:a16="http://schemas.microsoft.com/office/drawing/2014/main" id="{A865EABA-8C82-70B6-B4F9-B0CCFB695817}"/>
              </a:ext>
            </a:extLst>
          </p:cNvPr>
          <p:cNvPicPr>
            <a:picLocks noChangeAspect="1"/>
          </p:cNvPicPr>
          <p:nvPr/>
        </p:nvPicPr>
        <p:blipFill>
          <a:blip r:embed="rId3"/>
          <a:stretch>
            <a:fillRect/>
          </a:stretch>
        </p:blipFill>
        <p:spPr>
          <a:xfrm>
            <a:off x="7075357" y="2302933"/>
            <a:ext cx="4579912" cy="3062816"/>
          </a:xfrm>
          <a:prstGeom prst="rect">
            <a:avLst/>
          </a:prstGeom>
        </p:spPr>
      </p:pic>
      <p:sp>
        <p:nvSpPr>
          <p:cNvPr id="5" name="CaixaDeTexto 4">
            <a:extLst>
              <a:ext uri="{FF2B5EF4-FFF2-40B4-BE49-F238E27FC236}">
                <a16:creationId xmlns:a16="http://schemas.microsoft.com/office/drawing/2014/main" id="{00255B1C-8484-F6EF-9D16-5FB1DC05A0ED}"/>
              </a:ext>
            </a:extLst>
          </p:cNvPr>
          <p:cNvSpPr txBox="1"/>
          <p:nvPr/>
        </p:nvSpPr>
        <p:spPr>
          <a:xfrm>
            <a:off x="7075357" y="5365749"/>
            <a:ext cx="4845707" cy="307777"/>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pt-PT" sz="1400" dirty="0">
                <a:solidFill>
                  <a:schemeClr val="tx2"/>
                </a:solidFill>
                <a:latin typeface="Aptos" panose="020B0004020202020204" pitchFamily="34" charset="0"/>
              </a:rPr>
              <a:t>Louisiana GOHSEP</a:t>
            </a:r>
            <a:r>
              <a:rPr lang="en-US" sz="1400" noProof="0" dirty="0">
                <a:solidFill>
                  <a:schemeClr val="tx2"/>
                </a:solidFill>
                <a:latin typeface="Aptos" panose="020B0004020202020204" pitchFamily="34" charset="0"/>
              </a:rPr>
              <a:t>)</a:t>
            </a:r>
          </a:p>
        </p:txBody>
      </p:sp>
    </p:spTree>
    <p:extLst>
      <p:ext uri="{BB962C8B-B14F-4D97-AF65-F5344CB8AC3E}">
        <p14:creationId xmlns:p14="http://schemas.microsoft.com/office/powerpoint/2010/main" val="579681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err="1">
                <a:latin typeface="Aptos" panose="020B0004020202020204" pitchFamily="34" charset="0"/>
              </a:rPr>
              <a:t>Lähdeluettelo</a:t>
            </a:r>
            <a:endParaRPr lang="pt-PT" dirty="0">
              <a:latin typeface="Aptos" panose="020B0004020202020204" pitchFamily="34" charset="0"/>
            </a:endParaRPr>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929640" y="1320282"/>
            <a:ext cx="9734550" cy="5187820"/>
          </a:xfrm>
        </p:spPr>
        <p:txBody>
          <a:bodyPr>
            <a:normAutofit lnSpcReduction="10000"/>
          </a:bodyPr>
          <a:lstStyle/>
          <a:p>
            <a:pPr marL="457200" marR="0" indent="-457200" algn="l">
              <a:lnSpc>
                <a:spcPct val="115000"/>
              </a:lnSpc>
              <a:spcBef>
                <a:spcPts val="0"/>
              </a:spcBef>
              <a:spcAft>
                <a:spcPts val="600"/>
              </a:spcAft>
            </a:pPr>
            <a:r>
              <a:rPr lang="de-AT" sz="1800" dirty="0" err="1">
                <a:effectLst/>
                <a:latin typeface="Aptos" panose="020B0004020202020204" pitchFamily="34" charset="0"/>
                <a:ea typeface="Aptos" panose="020B0004020202020204"/>
                <a:cs typeface="Times New Roman" panose="02020603050405020304" pitchFamily="18" charset="0"/>
              </a:rPr>
              <a:t>Eisenber</a:t>
            </a:r>
            <a:r>
              <a:rPr lang="de-AT" sz="1800" dirty="0">
                <a:effectLst/>
                <a:latin typeface="Aptos" panose="020B0004020202020204" pitchFamily="34" charset="0"/>
                <a:ea typeface="Aptos" panose="020B0004020202020204"/>
                <a:cs typeface="Times New Roman" panose="02020603050405020304" pitchFamily="18" charset="0"/>
              </a:rPr>
              <a:t>, B., </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&amp;</a:t>
            </a:r>
            <a:r>
              <a:rPr lang="el-GR"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de-AT" sz="1800" dirty="0" err="1">
                <a:effectLst/>
                <a:latin typeface="Aptos" panose="020B0004020202020204" pitchFamily="34" charset="0"/>
                <a:ea typeface="Aptos" panose="020B0004020202020204"/>
                <a:cs typeface="Times New Roman" panose="02020603050405020304" pitchFamily="18" charset="0"/>
              </a:rPr>
              <a:t>Polcher</a:t>
            </a:r>
            <a:r>
              <a:rPr lang="de-AT" sz="1800" dirty="0">
                <a:effectLst/>
                <a:latin typeface="Aptos" panose="020B0004020202020204" pitchFamily="34" charset="0"/>
                <a:ea typeface="Aptos" panose="020B0004020202020204"/>
                <a:cs typeface="Times New Roman" panose="02020603050405020304" pitchFamily="18" charset="0"/>
              </a:rPr>
              <a:t>, V. (2019). </a:t>
            </a:r>
            <a:r>
              <a:rPr lang="en-US" sz="1800" dirty="0">
                <a:effectLst/>
                <a:latin typeface="Aptos" panose="020B0004020202020204" pitchFamily="34" charset="0"/>
                <a:ea typeface="Aptos" panose="020B0004020202020204"/>
                <a:cs typeface="Times New Roman" panose="02020603050405020304" pitchFamily="18" charset="0"/>
              </a:rPr>
              <a:t>Nature Based Solutions -Technical Handbook. </a:t>
            </a:r>
            <a:r>
              <a:rPr lang="el-GR" sz="1800" i="1" dirty="0">
                <a:effectLst/>
                <a:latin typeface="Aptos" panose="020B0004020202020204" pitchFamily="34" charset="0"/>
                <a:ea typeface="Times New Roman" panose="02020603050405020304" pitchFamily="18" charset="0"/>
                <a:cs typeface="Times New Roman" panose="02020603050405020304" pitchFamily="18" charset="0"/>
              </a:rPr>
              <a:t>Personal Communication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2020-02.</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en-US" sz="1800" dirty="0">
                <a:effectLst/>
                <a:latin typeface="Aptos" panose="020B0004020202020204" pitchFamily="34" charset="0"/>
                <a:ea typeface="Aptos" panose="020B0004020202020204"/>
                <a:cs typeface="Times New Roman" panose="02020603050405020304" pitchFamily="18" charset="0"/>
              </a:rPr>
              <a:t>European Commission</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 Directorate-General for Research and Innovation</a:t>
            </a:r>
            <a:r>
              <a:rPr lang="el-GR" sz="1800" dirty="0">
                <a:effectLst/>
                <a:latin typeface="Aptos" panose="020B0004020202020204" pitchFamily="34" charset="0"/>
                <a:ea typeface="Aptos" panose="020B0004020202020204"/>
                <a:cs typeface="Times New Roman" panose="02020603050405020304" pitchFamily="18" charset="0"/>
              </a:rPr>
              <a:t> </a:t>
            </a:r>
            <a:r>
              <a:rPr lang="en-US" sz="1800" dirty="0">
                <a:effectLst/>
                <a:latin typeface="Aptos" panose="020B0004020202020204" pitchFamily="34" charset="0"/>
                <a:ea typeface="Aptos" panose="020B0004020202020204"/>
                <a:cs typeface="Times New Roman" panose="02020603050405020304" pitchFamily="18" charset="0"/>
              </a:rPr>
              <a:t>(2015). Towards an EU research and innovation policy agenda for nature-based solutions &amp; re-naturing cities </a:t>
            </a:r>
            <a:r>
              <a:rPr lang="el-GR" sz="1800" i="1" dirty="0">
                <a:effectLst/>
                <a:latin typeface="Aptos" panose="020B0004020202020204" pitchFamily="34" charset="0"/>
                <a:ea typeface="Times New Roman" panose="02020603050405020304" pitchFamily="18" charset="0"/>
                <a:cs typeface="Times New Roman" panose="02020603050405020304" pitchFamily="18" charset="0"/>
              </a:rPr>
              <a:t>– Final report of the Horizon 2020 expert group on 'Nature-based solutions and re-naturing cities' – (full version)</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Publications Office.</a:t>
            </a:r>
            <a:r>
              <a:rPr lang="en-US" sz="1800" i="1"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Calibri Light" panose="020F0302020204030204" pitchFamily="34" charset="0"/>
                <a:hlinkClick r:id="rId3"/>
              </a:rPr>
              <a:t>https://data.europa.eu/doi/10.2777/765301</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en-US" sz="1800" dirty="0">
                <a:effectLst/>
                <a:latin typeface="Aptos" panose="020B0004020202020204" pitchFamily="34" charset="0"/>
                <a:ea typeface="Aptos" panose="020B0004020202020204"/>
                <a:cs typeface="Times New Roman" panose="02020603050405020304" pitchFamily="18" charset="0"/>
              </a:rPr>
              <a:t>IUCN (2020). Global Standard for Nature-based Solutions. A user-friendly framework for the verification, design and scaling up of </a:t>
            </a:r>
            <a:r>
              <a:rPr lang="en-US" sz="1800" dirty="0" err="1">
                <a:effectLst/>
                <a:latin typeface="Aptos" panose="020B0004020202020204" pitchFamily="34" charset="0"/>
                <a:ea typeface="Aptos" panose="020B0004020202020204"/>
                <a:cs typeface="Times New Roman" panose="02020603050405020304" pitchFamily="18" charset="0"/>
              </a:rPr>
              <a:t>NbS</a:t>
            </a:r>
            <a:r>
              <a:rPr lang="en-US" sz="1800" dirty="0">
                <a:effectLst/>
                <a:latin typeface="Aptos" panose="020B0004020202020204" pitchFamily="34" charset="0"/>
                <a:ea typeface="Aptos" panose="020B0004020202020204"/>
                <a:cs typeface="Times New Roman" panose="02020603050405020304" pitchFamily="18" charset="0"/>
              </a:rPr>
              <a:t>. International Union for Conservation of Nature. </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4"/>
              </a:rPr>
              <a:t>https://portals.iucn.org/library/sites/library/files/documents/2020-020-En.pdf</a:t>
            </a:r>
            <a:r>
              <a:rPr lang="en-US" sz="1800" dirty="0">
                <a:solidFill>
                  <a:srgbClr val="026E7B"/>
                </a:solidFill>
                <a:effectLst/>
                <a:latin typeface="Aptos" panose="020B0004020202020204" pitchFamily="34" charset="0"/>
                <a:ea typeface="Aptos" panose="020B0004020202020204"/>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de-AT" sz="1800" dirty="0">
                <a:effectLst/>
                <a:latin typeface="Aptos" panose="020B0004020202020204" pitchFamily="34" charset="0"/>
                <a:ea typeface="Aptos" panose="020B0004020202020204"/>
                <a:cs typeface="Times New Roman" panose="02020603050405020304" pitchFamily="18" charset="0"/>
              </a:rPr>
              <a:t>Jones, M., </a:t>
            </a:r>
            <a:r>
              <a:rPr lang="de-AT" sz="1800" dirty="0" err="1">
                <a:effectLst/>
                <a:latin typeface="Aptos" panose="020B0004020202020204" pitchFamily="34" charset="0"/>
                <a:ea typeface="Aptos" panose="020B0004020202020204"/>
                <a:cs typeface="Times New Roman" panose="02020603050405020304" pitchFamily="18" charset="0"/>
              </a:rPr>
              <a:t>Keryan</a:t>
            </a:r>
            <a:r>
              <a:rPr lang="de-AT" sz="1800" dirty="0">
                <a:effectLst/>
                <a:latin typeface="Aptos" panose="020B0004020202020204" pitchFamily="34" charset="0"/>
                <a:ea typeface="Aptos" panose="020B0004020202020204"/>
                <a:cs typeface="Times New Roman" panose="02020603050405020304" pitchFamily="18" charset="0"/>
              </a:rPr>
              <a:t>, T., de </a:t>
            </a:r>
            <a:r>
              <a:rPr lang="de-AT" sz="1800" dirty="0" err="1">
                <a:effectLst/>
                <a:latin typeface="Aptos" panose="020B0004020202020204" pitchFamily="34" charset="0"/>
                <a:ea typeface="Aptos" panose="020B0004020202020204"/>
                <a:cs typeface="Times New Roman" panose="02020603050405020304" pitchFamily="18" charset="0"/>
              </a:rPr>
              <a:t>Wit</a:t>
            </a:r>
            <a:r>
              <a:rPr lang="de-AT" sz="1800" dirty="0">
                <a:effectLst/>
                <a:latin typeface="Aptos" panose="020B0004020202020204" pitchFamily="34" charset="0"/>
                <a:ea typeface="Aptos" panose="020B0004020202020204"/>
                <a:cs typeface="Times New Roman" panose="02020603050405020304" pitchFamily="18" charset="0"/>
              </a:rPr>
              <a:t>, M.,</a:t>
            </a:r>
            <a:r>
              <a:rPr lang="de-AT" sz="1800" dirty="0">
                <a:effectLst/>
                <a:latin typeface="Aptos" panose="020B0004020202020204" pitchFamily="34" charset="0"/>
                <a:ea typeface="Times New Roman" panose="02020603050405020304" pitchFamily="18" charset="0"/>
                <a:cs typeface="Times New Roman" panose="02020603050405020304" pitchFamily="18" charset="0"/>
              </a:rPr>
              <a:t> </a:t>
            </a:r>
            <a:r>
              <a:rPr lang="de-AT" sz="1800" dirty="0">
                <a:effectLst/>
                <a:latin typeface="Aptos" panose="020B0004020202020204" pitchFamily="34" charset="0"/>
                <a:ea typeface="Aptos" panose="020B0004020202020204"/>
                <a:cs typeface="Times New Roman" panose="02020603050405020304" pitchFamily="18" charset="0"/>
              </a:rPr>
              <a:t>&amp; Klawitter, J. (2024). </a:t>
            </a:r>
            <a:r>
              <a:rPr lang="en-US" sz="1800" dirty="0">
                <a:effectLst/>
                <a:latin typeface="Aptos" panose="020B0004020202020204" pitchFamily="34" charset="0"/>
                <a:ea typeface="Aptos" panose="020B0004020202020204"/>
                <a:cs typeface="Times New Roman" panose="02020603050405020304" pitchFamily="18" charset="0"/>
              </a:rPr>
              <a:t>Comprehensive Overview of Nature-Based Solutions: Harnessing Nature for Environmental and Social Benefits. </a:t>
            </a:r>
            <a:r>
              <a:rPr lang="en-US" sz="1800" dirty="0" err="1">
                <a:effectLst/>
                <a:latin typeface="Aptos" panose="020B0004020202020204" pitchFamily="34" charset="0"/>
                <a:ea typeface="Aptos" panose="020B0004020202020204"/>
                <a:cs typeface="Times New Roman" panose="02020603050405020304" pitchFamily="18" charset="0"/>
              </a:rPr>
              <a:t>eNaBlS</a:t>
            </a:r>
            <a:r>
              <a:rPr lang="en-US" sz="1800" dirty="0">
                <a:effectLst/>
                <a:latin typeface="Aptos" panose="020B0004020202020204" pitchFamily="34" charset="0"/>
                <a:ea typeface="Aptos" panose="020B0004020202020204"/>
                <a:cs typeface="Times New Roman" panose="02020603050405020304" pitchFamily="18" charset="0"/>
              </a:rPr>
              <a:t> Project Consortium. </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https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enabls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eu</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wp</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content</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uploads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/2025/07/</a:t>
            </a:r>
            <a:r>
              <a:rPr lang="en-US" sz="1800" b="0" u="sng" dirty="0" err="1">
                <a:solidFill>
                  <a:srgbClr val="026E7B"/>
                </a:solidFill>
                <a:effectLst/>
                <a:latin typeface="Aptos" panose="020B0004020202020204" pitchFamily="34" charset="0"/>
                <a:ea typeface="Aptos" panose="020B0004020202020204"/>
                <a:cs typeface="Calibri Light" panose="020F0302020204030204" pitchFamily="34" charset="0"/>
                <a:hlinkClick r:id="rId5"/>
              </a:rPr>
              <a:t>eNaBlS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A</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comprehensive</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overview</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to</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NBS</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_</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v</a:t>
            </a:r>
            <a:r>
              <a:rPr lang="el-GR"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1.0.</a:t>
            </a:r>
            <a:r>
              <a:rPr lang="en-US" sz="1800" b="0" u="sng" dirty="0">
                <a:solidFill>
                  <a:srgbClr val="026E7B"/>
                </a:solidFill>
                <a:effectLst/>
                <a:latin typeface="Aptos" panose="020B0004020202020204" pitchFamily="34" charset="0"/>
                <a:ea typeface="Aptos" panose="020B0004020202020204"/>
                <a:cs typeface="Calibri Light" panose="020F0302020204030204" pitchFamily="34" charset="0"/>
                <a:hlinkClick r:id="rId5"/>
              </a:rPr>
              <a:t>pdf</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457200" marR="0" indent="-457200" algn="l">
              <a:lnSpc>
                <a:spcPct val="115000"/>
              </a:lnSpc>
              <a:spcBef>
                <a:spcPts val="0"/>
              </a:spcBef>
              <a:spcAft>
                <a:spcPts val="600"/>
              </a:spcAft>
            </a:pPr>
            <a:r>
              <a:rPr lang="de-AT" sz="1800" dirty="0" err="1">
                <a:effectLst/>
                <a:latin typeface="Aptos" panose="020B0004020202020204" pitchFamily="34" charset="0"/>
                <a:ea typeface="Aptos" panose="020B0004020202020204"/>
                <a:cs typeface="Times New Roman" panose="02020603050405020304" pitchFamily="18" charset="0"/>
              </a:rPr>
              <a:t>Sowińska-Świerkosz</a:t>
            </a:r>
            <a:r>
              <a:rPr lang="de-AT" sz="1800" dirty="0">
                <a:effectLst/>
                <a:latin typeface="Aptos" panose="020B0004020202020204" pitchFamily="34" charset="0"/>
                <a:ea typeface="Aptos" panose="020B0004020202020204"/>
                <a:cs typeface="Times New Roman" panose="02020603050405020304" pitchFamily="18" charset="0"/>
              </a:rPr>
              <a:t>, B., &amp; García, J. (2022). </a:t>
            </a:r>
            <a:r>
              <a:rPr lang="en-US" sz="1800" dirty="0">
                <a:effectLst/>
                <a:latin typeface="Aptos" panose="020B0004020202020204" pitchFamily="34" charset="0"/>
                <a:ea typeface="Aptos" panose="020B0004020202020204"/>
                <a:cs typeface="Times New Roman" panose="02020603050405020304" pitchFamily="18" charset="0"/>
              </a:rPr>
              <a:t>What are Nature-based solutions (NBS)? Setting core ideas for concept clarification. </a:t>
            </a:r>
            <a:r>
              <a:rPr lang="en-US" sz="1800" i="1" dirty="0">
                <a:effectLst/>
                <a:latin typeface="Aptos" panose="020B0004020202020204" pitchFamily="34" charset="0"/>
                <a:ea typeface="Aptos" panose="020B0004020202020204"/>
                <a:cs typeface="Times New Roman" panose="02020603050405020304" pitchFamily="18" charset="0"/>
              </a:rPr>
              <a:t>Nature-Based Solutions</a:t>
            </a:r>
            <a:r>
              <a:rPr lang="en-US" sz="1800" dirty="0">
                <a:effectLst/>
                <a:latin typeface="Aptos" panose="020B0004020202020204" pitchFamily="34" charset="0"/>
                <a:ea typeface="Aptos" panose="020B0004020202020204"/>
                <a:cs typeface="Times New Roman" panose="02020603050405020304" pitchFamily="18" charset="0"/>
              </a:rPr>
              <a:t>, </a:t>
            </a:r>
            <a:r>
              <a:rPr lang="en-US" sz="1800" i="1" dirty="0">
                <a:effectLst/>
                <a:latin typeface="Aptos" panose="020B0004020202020204" pitchFamily="34" charset="0"/>
                <a:ea typeface="Aptos" panose="020B0004020202020204"/>
                <a:cs typeface="Times New Roman" panose="02020603050405020304" pitchFamily="18" charset="0"/>
              </a:rPr>
              <a:t>2</a:t>
            </a:r>
            <a:r>
              <a:rPr lang="en-US" sz="1800" dirty="0">
                <a:effectLst/>
                <a:latin typeface="Aptos" panose="020B0004020202020204" pitchFamily="34" charset="0"/>
                <a:ea typeface="Aptos" panose="020B0004020202020204"/>
                <a:cs typeface="Times New Roman" panose="02020603050405020304" pitchFamily="18" charset="0"/>
              </a:rPr>
              <a:t>(</a:t>
            </a:r>
            <a:r>
              <a:rPr lang="el-GR" sz="1800" dirty="0">
                <a:effectLst/>
                <a:latin typeface="Aptos" panose="020B0004020202020204" pitchFamily="34" charset="0"/>
                <a:ea typeface="Times New Roman" panose="02020603050405020304" pitchFamily="18" charset="0"/>
                <a:cs typeface="Times New Roman" panose="02020603050405020304" pitchFamily="18" charset="0"/>
              </a:rPr>
              <a:t>100009</a:t>
            </a:r>
            <a:r>
              <a:rPr lang="en-US" sz="1800" dirty="0">
                <a:effectLst/>
                <a:latin typeface="Aptos" panose="020B0004020202020204" pitchFamily="34" charset="0"/>
                <a:ea typeface="Times New Roman" panose="02020603050405020304" pitchFamily="18" charset="0"/>
                <a:cs typeface="Times New Roman" panose="02020603050405020304" pitchFamily="18" charset="0"/>
              </a:rPr>
              <a:t>). </a:t>
            </a:r>
            <a:r>
              <a:rPr lang="en-US" sz="1800" b="0" u="sng" dirty="0">
                <a:solidFill>
                  <a:srgbClr val="026E7B"/>
                </a:solidFill>
                <a:effectLst/>
                <a:latin typeface="Aptos" panose="020B0004020202020204" pitchFamily="34" charset="0"/>
                <a:ea typeface="Times New Roman" panose="02020603050405020304" pitchFamily="18" charset="0"/>
                <a:cs typeface="Calibri Light" panose="020F0302020204030204" pitchFamily="34" charset="0"/>
                <a:hlinkClick r:id="rId6"/>
              </a:rPr>
              <a:t>https://doi.org/10.1016/j.nbsj.2022.100009</a:t>
            </a:r>
            <a:r>
              <a:rPr lang="en-US" sz="1800" dirty="0">
                <a:solidFill>
                  <a:srgbClr val="026E7B"/>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de-AT"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indent="0">
              <a:buNone/>
            </a:pPr>
            <a:endParaRPr lang="en-GB" dirty="0">
              <a:latin typeface="Aptos" panose="020B0004020202020204" pitchFamily="34" charset="0"/>
            </a:endParaRPr>
          </a:p>
        </p:txBody>
      </p:sp>
    </p:spTree>
    <p:extLst>
      <p:ext uri="{BB962C8B-B14F-4D97-AF65-F5344CB8AC3E}">
        <p14:creationId xmlns:p14="http://schemas.microsoft.com/office/powerpoint/2010/main" val="655642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1732004" y="1599438"/>
            <a:ext cx="8727991" cy="633251"/>
          </a:xfrm>
        </p:spPr>
        <p:txBody>
          <a:bodyPr>
            <a:noAutofit/>
          </a:bodyPr>
          <a:lstStyle/>
          <a:p>
            <a:pPr algn="ctr"/>
            <a:r>
              <a:rPr lang="en-US" sz="4000" dirty="0" err="1">
                <a:latin typeface="Aptos" panose="020B0004020202020204" pitchFamily="34" charset="0"/>
              </a:rPr>
              <a:t>Kävely</a:t>
            </a:r>
            <a:r>
              <a:rPr lang="en-US" sz="4000" dirty="0">
                <a:latin typeface="Aptos" panose="020B0004020202020204" pitchFamily="34" charset="0"/>
              </a:rPr>
              <a:t> </a:t>
            </a:r>
            <a:r>
              <a:rPr lang="en-US" sz="4000" dirty="0" err="1">
                <a:latin typeface="Aptos" panose="020B0004020202020204" pitchFamily="34" charset="0"/>
              </a:rPr>
              <a:t>viheralueella</a:t>
            </a:r>
            <a:r>
              <a:rPr lang="pt-PT" sz="4000" dirty="0">
                <a:latin typeface="Aptos" panose="020B0004020202020204" pitchFamily="34" charset="0"/>
              </a:rPr>
              <a:t>…</a:t>
            </a:r>
            <a:endParaRPr lang="en-US" sz="4000" dirty="0">
              <a:latin typeface="Aptos" panose="020B0004020202020204" pitchFamily="34" charset="0"/>
            </a:endParaRPr>
          </a:p>
        </p:txBody>
      </p:sp>
      <p:pic>
        <p:nvPicPr>
          <p:cNvPr id="2" name="Imagem 1" descr="File:Public Green Space.jpg">
            <a:extLst>
              <a:ext uri="{FF2B5EF4-FFF2-40B4-BE49-F238E27FC236}">
                <a16:creationId xmlns:a16="http://schemas.microsoft.com/office/drawing/2014/main" id="{FC6610F3-2720-48E6-D99D-A0D7E0A8E262}"/>
              </a:ext>
            </a:extLst>
          </p:cNvPr>
          <p:cNvPicPr>
            <a:picLocks noChangeAspect="1"/>
          </p:cNvPicPr>
          <p:nvPr/>
        </p:nvPicPr>
        <p:blipFill>
          <a:blip r:embed="rId2"/>
          <a:stretch>
            <a:fillRect/>
          </a:stretch>
        </p:blipFill>
        <p:spPr>
          <a:xfrm>
            <a:off x="6841133" y="2596753"/>
            <a:ext cx="2790479" cy="2935817"/>
          </a:xfrm>
          <a:prstGeom prst="rect">
            <a:avLst/>
          </a:prstGeom>
        </p:spPr>
      </p:pic>
      <p:pic>
        <p:nvPicPr>
          <p:cNvPr id="3" name="Imagem 2" descr="File:Forest path and trees.jpg">
            <a:extLst>
              <a:ext uri="{FF2B5EF4-FFF2-40B4-BE49-F238E27FC236}">
                <a16:creationId xmlns:a16="http://schemas.microsoft.com/office/drawing/2014/main" id="{80464003-BB2D-FD78-9081-311BDE71AF02}"/>
              </a:ext>
            </a:extLst>
          </p:cNvPr>
          <p:cNvPicPr>
            <a:picLocks noChangeAspect="1"/>
          </p:cNvPicPr>
          <p:nvPr/>
        </p:nvPicPr>
        <p:blipFill>
          <a:blip r:embed="rId3"/>
          <a:stretch>
            <a:fillRect/>
          </a:stretch>
        </p:blipFill>
        <p:spPr>
          <a:xfrm>
            <a:off x="2207663" y="2596753"/>
            <a:ext cx="4396856" cy="2935817"/>
          </a:xfrm>
          <a:prstGeom prst="rect">
            <a:avLst/>
          </a:prstGeom>
        </p:spPr>
      </p:pic>
      <p:sp>
        <p:nvSpPr>
          <p:cNvPr id="4" name="CaixaDeTexto 3">
            <a:extLst>
              <a:ext uri="{FF2B5EF4-FFF2-40B4-BE49-F238E27FC236}">
                <a16:creationId xmlns:a16="http://schemas.microsoft.com/office/drawing/2014/main" id="{586C64AD-9F60-C81B-38AB-47275573FEBF}"/>
              </a:ext>
            </a:extLst>
          </p:cNvPr>
          <p:cNvSpPr txBox="1"/>
          <p:nvPr/>
        </p:nvSpPr>
        <p:spPr>
          <a:xfrm>
            <a:off x="2512009" y="5533424"/>
            <a:ext cx="8185021" cy="307777"/>
          </a:xfrm>
          <a:prstGeom prst="rect">
            <a:avLst/>
          </a:prstGeom>
          <a:noFill/>
        </p:spPr>
        <p:txBody>
          <a:bodyPr wrap="square">
            <a:spAutoFit/>
          </a:bodyPr>
          <a:lstStyle/>
          <a:p>
            <a:r>
              <a:rPr lang="en-US" sz="1400" noProof="0" dirty="0">
                <a:solidFill>
                  <a:schemeClr val="tx2"/>
                </a:solidFill>
                <a:latin typeface="Aptos" panose="020B0004020202020204" pitchFamily="34" charset="0"/>
              </a:rPr>
              <a:t>CC-BY Creative Commons </a:t>
            </a:r>
            <a:r>
              <a:rPr lang="en-US" sz="1400" noProof="0" dirty="0" err="1">
                <a:solidFill>
                  <a:schemeClr val="tx2"/>
                </a:solidFill>
                <a:latin typeface="Aptos" panose="020B0004020202020204" pitchFamily="34" charset="0"/>
              </a:rPr>
              <a:t>Lisenssi</a:t>
            </a:r>
            <a:r>
              <a:rPr lang="en-US" sz="1400" noProof="0" dirty="0">
                <a:solidFill>
                  <a:schemeClr val="tx2"/>
                </a:solidFill>
                <a:latin typeface="Aptos" panose="020B0004020202020204" pitchFamily="34" charset="0"/>
              </a:rPr>
              <a:t> (</a:t>
            </a:r>
            <a:r>
              <a:rPr lang="en-US" sz="1400" dirty="0" err="1">
                <a:solidFill>
                  <a:schemeClr val="tx2"/>
                </a:solidFill>
                <a:latin typeface="Aptos" panose="020B0004020202020204" pitchFamily="34" charset="0"/>
              </a:rPr>
              <a:t>vasen</a:t>
            </a:r>
            <a:r>
              <a:rPr lang="en-US" sz="1400" noProof="0" dirty="0">
                <a:solidFill>
                  <a:schemeClr val="tx2"/>
                </a:solidFill>
                <a:latin typeface="Aptos" panose="020B0004020202020204" pitchFamily="34" charset="0"/>
              </a:rPr>
              <a:t>: Denis </a:t>
            </a:r>
            <a:r>
              <a:rPr lang="en-US" sz="1400" noProof="0" dirty="0" err="1">
                <a:solidFill>
                  <a:schemeClr val="tx2"/>
                </a:solidFill>
                <a:latin typeface="Aptos" panose="020B0004020202020204" pitchFamily="34" charset="0"/>
              </a:rPr>
              <a:t>Zastanceanu</a:t>
            </a:r>
            <a:r>
              <a:rPr lang="en-US" sz="1400" noProof="0" dirty="0">
                <a:solidFill>
                  <a:schemeClr val="tx2"/>
                </a:solidFill>
                <a:latin typeface="Aptos" panose="020B0004020202020204" pitchFamily="34" charset="0"/>
              </a:rPr>
              <a:t>; </a:t>
            </a:r>
            <a:r>
              <a:rPr lang="en-US" sz="1400" dirty="0" err="1">
                <a:solidFill>
                  <a:schemeClr val="tx2"/>
                </a:solidFill>
                <a:latin typeface="Aptos" panose="020B0004020202020204" pitchFamily="34" charset="0"/>
              </a:rPr>
              <a:t>oikea</a:t>
            </a:r>
            <a:r>
              <a:rPr lang="en-US" sz="1400" noProof="0" dirty="0">
                <a:solidFill>
                  <a:schemeClr val="tx2"/>
                </a:solidFill>
                <a:latin typeface="Aptos" panose="020B0004020202020204" pitchFamily="34" charset="0"/>
              </a:rPr>
              <a:t>: </a:t>
            </a:r>
            <a:r>
              <a:rPr lang="en-US" sz="1400" dirty="0">
                <a:solidFill>
                  <a:schemeClr val="tx2"/>
                </a:solidFill>
                <a:latin typeface="Aptos" panose="020B0004020202020204" pitchFamily="34" charset="0"/>
              </a:rPr>
              <a:t>Alabama Extension)</a:t>
            </a:r>
            <a:endParaRPr lang="en-US" sz="1400" noProof="0" dirty="0">
              <a:solidFill>
                <a:schemeClr val="tx2"/>
              </a:solidFill>
              <a:latin typeface="Aptos" panose="020B0004020202020204" pitchFamily="34" charset="0"/>
            </a:endParaRPr>
          </a:p>
        </p:txBody>
      </p:sp>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89D8CB-9B6D-4BE0-9A5B-CF0CD0C81D86}">
  <ds:schemaRefs>
    <ds:schemaRef ds:uri="http://schemas.microsoft.com/sharepoint/v3/contenttype/forms"/>
  </ds:schemaRefs>
</ds:datastoreItem>
</file>

<file path=customXml/itemProps2.xml><?xml version="1.0" encoding="utf-8"?>
<ds:datastoreItem xmlns:ds="http://schemas.openxmlformats.org/officeDocument/2006/customXml" ds:itemID="{65634B03-24D6-4F12-AA67-52D2C4ACEF3B}">
  <ds:schemaRefs>
    <ds:schemaRef ds:uri="http://schemas.openxmlformats.org/package/2006/metadata/core-properties"/>
    <ds:schemaRef ds:uri="http://www.w3.org/XML/1998/namespace"/>
    <ds:schemaRef ds:uri="4c13015d-d717-478b-ac10-3dcd3004ad98"/>
    <ds:schemaRef ds:uri="http://purl.org/dc/dcmitype/"/>
    <ds:schemaRef ds:uri="http://schemas.microsoft.com/office/infopath/2007/PartnerControls"/>
    <ds:schemaRef ds:uri="http://schemas.microsoft.com/office/2006/documentManagement/types"/>
    <ds:schemaRef ds:uri="http://purl.org/dc/elements/1.1/"/>
    <ds:schemaRef ds:uri="http://purl.org/dc/terms/"/>
    <ds:schemaRef ds:uri="http://schemas.microsoft.com/office/2006/metadata/properties"/>
    <ds:schemaRef ds:uri="5ad85669-d44a-44b5-b4cc-df039e471b1a"/>
  </ds:schemaRefs>
</ds:datastoreItem>
</file>

<file path=customXml/itemProps3.xml><?xml version="1.0" encoding="utf-8"?>
<ds:datastoreItem xmlns:ds="http://schemas.openxmlformats.org/officeDocument/2006/customXml" ds:itemID="{3AE76486-DEFC-4627-8264-9E886FED35DF}"/>
</file>

<file path=docMetadata/LabelInfo.xml><?xml version="1.0" encoding="utf-8"?>
<clbl:labelList xmlns:clbl="http://schemas.microsoft.com/office/2020/mipLabelMetadata">
  <clbl:label id="{4cf163e2-bd42-4b57-a8fd-71dfe836f97a}" enabled="1" method="Privileged" siteId="{87879f2e-7304-4bf2-baf2-63e7f83f3c34}" removed="0"/>
</clbl:labelList>
</file>

<file path=docProps/app.xml><?xml version="1.0" encoding="utf-8"?>
<Properties xmlns="http://schemas.openxmlformats.org/officeDocument/2006/extended-properties" xmlns:vt="http://schemas.openxmlformats.org/officeDocument/2006/docPropsVTypes">
  <TotalTime>79</TotalTime>
  <Words>1068</Words>
  <Application>Microsoft Office PowerPoint</Application>
  <PresentationFormat>Laajakuva</PresentationFormat>
  <Paragraphs>69</Paragraphs>
  <Slides>12</Slides>
  <Notes>5</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12</vt:i4>
      </vt:variant>
    </vt:vector>
  </HeadingPairs>
  <TitlesOfParts>
    <vt:vector size="17" baseType="lpstr">
      <vt:lpstr>Aptos</vt:lpstr>
      <vt:lpstr>Arial</vt:lpstr>
      <vt:lpstr>Calibri</vt:lpstr>
      <vt:lpstr>Calibri Light</vt:lpstr>
      <vt:lpstr>eNaBlS</vt:lpstr>
      <vt:lpstr>Luontopohjaisten ratkaisujen perusteet ammatilliseen koulutukseen</vt:lpstr>
      <vt:lpstr>Luontopohjaiset ratkaisut (NBS)</vt:lpstr>
      <vt:lpstr>Luontopohjaiset ratkaisut (NBS)</vt:lpstr>
      <vt:lpstr>Luontopohjaisten ratkaisujen tavoitteet</vt:lpstr>
      <vt:lpstr>NBS Esimerkkejä</vt:lpstr>
      <vt:lpstr>Ekosysteemien ennallistaminen</vt:lpstr>
      <vt:lpstr>Ekosysteemien suojelu</vt:lpstr>
      <vt:lpstr>Vihreä-sininen infrastruktuuri ja kestävä kaupunkisuunnittelu</vt:lpstr>
      <vt:lpstr>Ekosysteemipohjaiset lähestymistavat (EbA) &amp; katastrofiriskien vähentäminen (Eco-DDR) </vt:lpstr>
      <vt:lpstr>Ekosysteemipohjaiset lähestymistavat (EbA) &amp; katastrofiriskien vähentäminen (Eco-DRR) </vt:lpstr>
      <vt:lpstr>Lähdeluettelo</vt:lpstr>
      <vt:lpstr>Kävely viheralueella…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Olivia Ylikoski</cp:lastModifiedBy>
  <cp:revision>72</cp:revision>
  <dcterms:created xsi:type="dcterms:W3CDTF">2024-01-16T10:31:06Z</dcterms:created>
  <dcterms:modified xsi:type="dcterms:W3CDTF">2026-08-14T07:57:15Z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y fmtid="{D5CDD505-2E9C-101B-9397-08002B2CF9AE}" pid="3" name="MediaServiceImageTags">
    <vt:lpwstr/>
  </property>
</Properties>
</file>