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16.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authors.xml" ContentType="application/vnd.ms-powerpoint.authors+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75" r:id="rId2"/>
    <p:sldId id="258" r:id="rId3"/>
    <p:sldId id="271" r:id="rId4"/>
    <p:sldId id="273" r:id="rId5"/>
    <p:sldId id="277" r:id="rId6"/>
    <p:sldId id="276" r:id="rId7"/>
    <p:sldId id="279" r:id="rId8"/>
    <p:sldId id="280" r:id="rId9"/>
    <p:sldId id="281" r:id="rId10"/>
    <p:sldId id="282" r:id="rId11"/>
    <p:sldId id="283" r:id="rId12"/>
    <p:sldId id="2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10DE22-AD07-0442-6262-E2EEDB04BFF9}" name="Julia Fellinger" initials="JF" userId="S::julia.fellinger@3s.co.at::d8d153e8-42bf-4e9f-b551-1d61abc6c8f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lina Delioglani" initials="MD" lastIdx="13" clrIdx="0">
    <p:extLst>
      <p:ext uri="{19B8F6BF-5375-455C-9EA6-DF929625EA0E}">
        <p15:presenceInfo xmlns:p15="http://schemas.microsoft.com/office/powerpoint/2012/main" userId="4655b8f9901a0859" providerId="Windows Live"/>
      </p:ext>
    </p:extLst>
  </p:cmAuthor>
  <p:cmAuthor id="2" name="Dafni Delioglani" initials="DD" lastIdx="10" clrIdx="1">
    <p:extLst>
      <p:ext uri="{19B8F6BF-5375-455C-9EA6-DF929625EA0E}">
        <p15:presenceInfo xmlns:p15="http://schemas.microsoft.com/office/powerpoint/2012/main" userId="Dafni Delioglan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B80"/>
    <a:srgbClr val="0A6D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22" autoAdjust="0"/>
    <p:restoredTop sz="79048"/>
  </p:normalViewPr>
  <p:slideViewPr>
    <p:cSldViewPr snapToGrid="0">
      <p:cViewPr varScale="1">
        <p:scale>
          <a:sx n="67" d="100"/>
          <a:sy n="67" d="100"/>
        </p:scale>
        <p:origin x="1459" y="48"/>
      </p:cViewPr>
      <p:guideLst/>
    </p:cSldViewPr>
  </p:slideViewPr>
  <p:notesTextViewPr>
    <p:cViewPr>
      <p:scale>
        <a:sx n="1" d="1"/>
        <a:sy n="1" d="1"/>
      </p:scale>
      <p:origin x="0" y="0"/>
    </p:cViewPr>
  </p:notesTextViewPr>
  <p:notesViewPr>
    <p:cSldViewPr snapToGrid="0">
      <p:cViewPr varScale="1">
        <p:scale>
          <a:sx n="83" d="100"/>
          <a:sy n="83" d="100"/>
        </p:scale>
        <p:origin x="299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customXml" Target="../customXml/item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1E22E3-F515-EAA5-D6B2-9287020309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9114AEC-6B01-E27A-8035-2FC63DE63E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58EAF1F-0ADC-4E5D-90AA-AA2C690AFD84}" type="datetimeFigureOut">
              <a:rPr lang="en-GB" smtClean="0"/>
              <a:t>27/05/2026</a:t>
            </a:fld>
            <a:endParaRPr lang="en-GB"/>
          </a:p>
        </p:txBody>
      </p:sp>
      <p:sp>
        <p:nvSpPr>
          <p:cNvPr id="4" name="Footer Placeholder 3">
            <a:extLst>
              <a:ext uri="{FF2B5EF4-FFF2-40B4-BE49-F238E27FC236}">
                <a16:creationId xmlns:a16="http://schemas.microsoft.com/office/drawing/2014/main" id="{E00A6736-5E7D-ADF2-9805-0D726BB18B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F9D18272-A2B3-E300-3D10-22177380BA4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9FF67D-0AE5-46CA-AF2F-401C02443E44}" type="slidenum">
              <a:rPr lang="en-GB" smtClean="0"/>
              <a:t>‹Nr.›</a:t>
            </a:fld>
            <a:endParaRPr lang="en-GB"/>
          </a:p>
        </p:txBody>
      </p:sp>
    </p:spTree>
    <p:extLst>
      <p:ext uri="{BB962C8B-B14F-4D97-AF65-F5344CB8AC3E}">
        <p14:creationId xmlns:p14="http://schemas.microsoft.com/office/powerpoint/2010/main" val="26382124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CF49C4-F965-4FAF-93F8-A4D75ECF6B2C}" type="datetimeFigureOut">
              <a:rPr lang="en-GB" smtClean="0"/>
              <a:t>27/05/2026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99076B-19D0-40DD-9EB1-2CDE456B76AF}" type="slidenum">
              <a:rPr lang="en-GB" smtClean="0"/>
              <a:t>‹Nr.›</a:t>
            </a:fld>
            <a:endParaRPr lang="en-GB"/>
          </a:p>
        </p:txBody>
      </p:sp>
    </p:spTree>
    <p:extLst>
      <p:ext uri="{BB962C8B-B14F-4D97-AF65-F5344CB8AC3E}">
        <p14:creationId xmlns:p14="http://schemas.microsoft.com/office/powerpoint/2010/main" val="3890801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latin typeface="+mn-lt"/>
              </a:rPr>
              <a:t>If desired, in this slide it is possible to make a link to the next section of the course (“</a:t>
            </a:r>
            <a:r>
              <a:rPr lang="en-US" sz="1200" noProof="0" dirty="0">
                <a:latin typeface="+mn-lt"/>
              </a:rPr>
              <a:t>A Walk Through a Public Green Space”), especially </a:t>
            </a:r>
            <a:r>
              <a:rPr lang="en-US" sz="1200" b="0" kern="1200" dirty="0">
                <a:solidFill>
                  <a:schemeClr val="tx1"/>
                </a:solidFill>
                <a:effectLst/>
                <a:latin typeface="+mn-lt"/>
                <a:ea typeface="+mn-ea"/>
                <a:cs typeface="+mn-cs"/>
              </a:rPr>
              <a:t>Station 1- Biodiversity: “Who lives here and why?” </a:t>
            </a:r>
            <a:r>
              <a:rPr lang="en-US" sz="1200" noProof="0" dirty="0">
                <a:latin typeface="+mn-lt"/>
              </a:rPr>
              <a:t>about biodiversity, identifying various plant and animal species, and habitat provision.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latin typeface="+mn-lt"/>
              </a:rPr>
              <a:t>A systems-thinking exercise can be introduced by posing questions such as: “If we mow less often, what changes?” or “If we plant trees in a specific area, who benefits and how?”. These guiding questions help students understand the interconnectivity of ecosystems by highlighting how a single change affects plants, animals, humans, and environmental processes. This prepares students for the walk, where they will observe these relationships in a real-world </a:t>
            </a:r>
            <a:r>
              <a:rPr lang="en-US" noProof="0" dirty="0" err="1">
                <a:latin typeface="+mn-lt"/>
              </a:rPr>
              <a:t>NbS</a:t>
            </a:r>
            <a:r>
              <a:rPr lang="en-US" noProof="0" dirty="0">
                <a:latin typeface="+mn-lt"/>
              </a:rPr>
              <a:t> context.</a:t>
            </a:r>
            <a:endParaRPr lang="en-US" sz="1200" kern="1200" noProof="0" dirty="0">
              <a:solidFill>
                <a:schemeClr val="tx1"/>
              </a:solidFill>
              <a:effectLst/>
              <a:latin typeface="+mn-lt"/>
              <a:ea typeface="+mn-ea"/>
              <a:cs typeface="+mn-cs"/>
            </a:endParaRPr>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7</a:t>
            </a:fld>
            <a:endParaRPr lang="en-GB"/>
          </a:p>
        </p:txBody>
      </p:sp>
    </p:spTree>
    <p:extLst>
      <p:ext uri="{BB962C8B-B14F-4D97-AF65-F5344CB8AC3E}">
        <p14:creationId xmlns:p14="http://schemas.microsoft.com/office/powerpoint/2010/main" val="4089798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latin typeface="+mn-lt"/>
              </a:rPr>
              <a:t>If desired, in this slide it is possible to make a link to the next section of the class (“</a:t>
            </a:r>
            <a:r>
              <a:rPr lang="en-US" sz="1200" noProof="0" dirty="0">
                <a:latin typeface="+mn-lt"/>
              </a:rPr>
              <a:t>A Walk Through a Public Green Space”), especially </a:t>
            </a:r>
            <a:r>
              <a:rPr lang="en-US" sz="1200" b="0" kern="1200" dirty="0">
                <a:solidFill>
                  <a:schemeClr val="tx1"/>
                </a:solidFill>
                <a:effectLst/>
                <a:latin typeface="+mn-lt"/>
                <a:ea typeface="+mn-ea"/>
                <a:cs typeface="+mn-cs"/>
              </a:rPr>
              <a:t>Station 2 - Water and soil: “What happens below our feet?”</a:t>
            </a:r>
            <a:r>
              <a:rPr lang="pt-PT" sz="1200" b="0" kern="1200" dirty="0">
                <a:solidFill>
                  <a:schemeClr val="tx1"/>
                </a:solidFill>
                <a:effectLst/>
                <a:latin typeface="+mn-lt"/>
                <a:ea typeface="+mn-ea"/>
                <a:cs typeface="+mn-cs"/>
              </a:rPr>
              <a:t>. </a:t>
            </a:r>
            <a:r>
              <a:rPr lang="en-US" sz="1200" noProof="0" dirty="0">
                <a:latin typeface="+mn-lt"/>
              </a:rPr>
              <a:t>Students</a:t>
            </a:r>
            <a:r>
              <a:rPr lang="en-US" dirty="0">
                <a:latin typeface="+mn-lt"/>
              </a:rPr>
              <a:t> will take part in a simple infiltration experiment that demonstrates how soil structure, vegetation cover, and compaction influence water absorption and retention. This helps illustrate how soil functions as a </a:t>
            </a:r>
            <a:r>
              <a:rPr lang="en-US" dirty="0" err="1">
                <a:latin typeface="+mn-lt"/>
              </a:rPr>
              <a:t>NbS</a:t>
            </a:r>
            <a:r>
              <a:rPr lang="en-US" dirty="0">
                <a:latin typeface="+mn-lt"/>
              </a:rPr>
              <a:t> for water management.</a:t>
            </a:r>
            <a:endParaRPr lang="en-US" sz="1200" noProof="0" dirty="0">
              <a:latin typeface="+mn-lt"/>
            </a:endParaRPr>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8</a:t>
            </a:fld>
            <a:endParaRPr lang="en-GB"/>
          </a:p>
        </p:txBody>
      </p:sp>
    </p:spTree>
    <p:extLst>
      <p:ext uri="{BB962C8B-B14F-4D97-AF65-F5344CB8AC3E}">
        <p14:creationId xmlns:p14="http://schemas.microsoft.com/office/powerpoint/2010/main" val="2417012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latin typeface="+mn-lt"/>
              </a:rPr>
              <a:t>If desired, in this slide it is possible to make a link to the next section of the class (“</a:t>
            </a:r>
            <a:r>
              <a:rPr lang="en-US" sz="1200" noProof="0" dirty="0">
                <a:latin typeface="+mn-lt"/>
              </a:rPr>
              <a:t>A Walk Through a Public Green Space”), especially </a:t>
            </a:r>
            <a:r>
              <a:rPr lang="en-US" sz="1200" b="0" kern="1200" dirty="0">
                <a:solidFill>
                  <a:schemeClr val="tx1"/>
                </a:solidFill>
                <a:effectLst/>
                <a:latin typeface="+mn-lt"/>
                <a:ea typeface="+mn-ea"/>
                <a:cs typeface="+mn-cs"/>
              </a:rPr>
              <a:t>Station 3: People and Climate: “Why this matters for humans”.</a:t>
            </a:r>
            <a:r>
              <a:rPr lang="pt-PT" sz="1200" b="1" i="0" kern="1200" dirty="0">
                <a:solidFill>
                  <a:schemeClr val="tx1"/>
                </a:solidFill>
                <a:effectLst/>
                <a:latin typeface="+mn-lt"/>
                <a:ea typeface="+mn-ea"/>
                <a:cs typeface="+mn-cs"/>
              </a:rPr>
              <a:t> </a:t>
            </a:r>
            <a:r>
              <a:rPr lang="en-US" i="0" noProof="0" dirty="0">
                <a:latin typeface="+mn-lt"/>
              </a:rPr>
              <a:t>For example, urban heat stress is a key climate impact addressed through </a:t>
            </a:r>
            <a:r>
              <a:rPr lang="en-US" i="0" noProof="0" dirty="0" err="1">
                <a:latin typeface="+mn-lt"/>
              </a:rPr>
              <a:t>EbA</a:t>
            </a:r>
            <a:r>
              <a:rPr lang="en-US" i="0" noProof="0" dirty="0">
                <a:latin typeface="+mn-lt"/>
              </a:rPr>
              <a:t>. By integrating trees and green spaces into urban areas, ecosystems provide shade, cooling, and improved thermal comfort, helping people adapt to rising temperatures in a nature-based way.</a:t>
            </a:r>
          </a:p>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9</a:t>
            </a:fld>
            <a:endParaRPr lang="en-GB"/>
          </a:p>
        </p:txBody>
      </p:sp>
    </p:spTree>
    <p:extLst>
      <p:ext uri="{BB962C8B-B14F-4D97-AF65-F5344CB8AC3E}">
        <p14:creationId xmlns:p14="http://schemas.microsoft.com/office/powerpoint/2010/main" val="2706275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latin typeface="+mn-lt"/>
              </a:rPr>
              <a:t>If desired, in this slide it is possible to make a link to the next section of the class (“</a:t>
            </a:r>
            <a:r>
              <a:rPr lang="en-US" sz="1200" noProof="0" dirty="0">
                <a:latin typeface="+mn-lt"/>
              </a:rPr>
              <a:t>A Walk Through a Public Green Space”), especially </a:t>
            </a:r>
            <a:r>
              <a:rPr lang="en-US" sz="1200" b="0" kern="1200" dirty="0">
                <a:solidFill>
                  <a:schemeClr val="tx1"/>
                </a:solidFill>
                <a:effectLst/>
                <a:latin typeface="+mn-lt"/>
                <a:ea typeface="+mn-ea"/>
                <a:cs typeface="+mn-cs"/>
              </a:rPr>
              <a:t>Station 2 - Water and soil: “What happens below our feet?”. For example, </a:t>
            </a:r>
            <a:r>
              <a:rPr lang="en-US" sz="1200" b="0" i="0" kern="1200" noProof="0" dirty="0">
                <a:solidFill>
                  <a:schemeClr val="tx1"/>
                </a:solidFill>
                <a:effectLst/>
                <a:latin typeface="+mn-lt"/>
                <a:ea typeface="+mn-ea"/>
                <a:cs typeface="+mn-cs"/>
              </a:rPr>
              <a:t>f</a:t>
            </a:r>
            <a:r>
              <a:rPr lang="en-US" i="0" noProof="0" dirty="0">
                <a:latin typeface="+mn-lt"/>
              </a:rPr>
              <a:t>lood risk can be reduced through Eco-DRR by using healthy soils and vegetation to absorb, store, and slow down water. These ecosystem functions reduce surface runoff and mitigate the impacts of heavy rainfall.</a:t>
            </a:r>
          </a:p>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10</a:t>
            </a:fld>
            <a:endParaRPr lang="en-GB"/>
          </a:p>
        </p:txBody>
      </p:sp>
    </p:spTree>
    <p:extLst>
      <p:ext uri="{BB962C8B-B14F-4D97-AF65-F5344CB8AC3E}">
        <p14:creationId xmlns:p14="http://schemas.microsoft.com/office/powerpoint/2010/main" val="3709595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11</a:t>
            </a:fld>
            <a:endParaRPr lang="en-GB"/>
          </a:p>
        </p:txBody>
      </p:sp>
    </p:spTree>
    <p:extLst>
      <p:ext uri="{BB962C8B-B14F-4D97-AF65-F5344CB8AC3E}">
        <p14:creationId xmlns:p14="http://schemas.microsoft.com/office/powerpoint/2010/main" val="329771698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1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svg"/><Relationship Id="rId7" Type="http://schemas.openxmlformats.org/officeDocument/2006/relationships/image" Target="../media/image28.sv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svg"/><Relationship Id="rId15" Type="http://schemas.openxmlformats.org/officeDocument/2006/relationships/image" Target="../media/image7.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svg"/><Relationship Id="rId14" Type="http://schemas.openxmlformats.org/officeDocument/2006/relationships/image" Target="../media/image35.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svg"/><Relationship Id="rId3" Type="http://schemas.openxmlformats.org/officeDocument/2006/relationships/image" Target="../media/image33.png"/><Relationship Id="rId7" Type="http://schemas.openxmlformats.org/officeDocument/2006/relationships/image" Target="../media/image38.svg"/><Relationship Id="rId12" Type="http://schemas.openxmlformats.org/officeDocument/2006/relationships/image" Target="../media/image43.png"/><Relationship Id="rId2" Type="http://schemas.openxmlformats.org/officeDocument/2006/relationships/image" Target="../media/image36.png"/><Relationship Id="rId1" Type="http://schemas.openxmlformats.org/officeDocument/2006/relationships/slideMaster" Target="../slideMasters/slideMaster1.xml"/><Relationship Id="rId6" Type="http://schemas.openxmlformats.org/officeDocument/2006/relationships/image" Target="../media/image37.png"/><Relationship Id="rId11" Type="http://schemas.openxmlformats.org/officeDocument/2006/relationships/image" Target="../media/image42.svg"/><Relationship Id="rId5" Type="http://schemas.openxmlformats.org/officeDocument/2006/relationships/image" Target="../media/image7.png"/><Relationship Id="rId15" Type="http://schemas.openxmlformats.org/officeDocument/2006/relationships/image" Target="../media/image46.sv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svg"/><Relationship Id="rId14" Type="http://schemas.openxmlformats.org/officeDocument/2006/relationships/image" Target="../media/image45.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svg"/><Relationship Id="rId3" Type="http://schemas.openxmlformats.org/officeDocument/2006/relationships/image" Target="../media/image33.png"/><Relationship Id="rId7" Type="http://schemas.openxmlformats.org/officeDocument/2006/relationships/image" Target="../media/image38.svg"/><Relationship Id="rId12" Type="http://schemas.openxmlformats.org/officeDocument/2006/relationships/image" Target="../media/image43.png"/><Relationship Id="rId2" Type="http://schemas.openxmlformats.org/officeDocument/2006/relationships/image" Target="../media/image47.png"/><Relationship Id="rId1" Type="http://schemas.openxmlformats.org/officeDocument/2006/relationships/slideMaster" Target="../slideMasters/slideMaster1.xml"/><Relationship Id="rId6" Type="http://schemas.openxmlformats.org/officeDocument/2006/relationships/image" Target="../media/image37.png"/><Relationship Id="rId11" Type="http://schemas.openxmlformats.org/officeDocument/2006/relationships/image" Target="../media/image42.svg"/><Relationship Id="rId5" Type="http://schemas.openxmlformats.org/officeDocument/2006/relationships/image" Target="../media/image7.png"/><Relationship Id="rId15" Type="http://schemas.openxmlformats.org/officeDocument/2006/relationships/image" Target="../media/image46.sv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svg"/><Relationship Id="rId14" Type="http://schemas.openxmlformats.org/officeDocument/2006/relationships/image" Target="../media/image4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FDDF5-B237-CE4B-7D16-B0B21420300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006" t="-293"/>
          <a:stretch/>
        </p:blipFill>
        <p:spPr>
          <a:xfrm>
            <a:off x="0" y="0"/>
            <a:ext cx="10507286" cy="2034073"/>
          </a:xfrm>
          <a:prstGeom prst="rect">
            <a:avLst/>
          </a:prstGeom>
        </p:spPr>
      </p:pic>
      <p:pic>
        <p:nvPicPr>
          <p:cNvPr id="26" name="Picture 25">
            <a:extLst>
              <a:ext uri="{FF2B5EF4-FFF2-40B4-BE49-F238E27FC236}">
                <a16:creationId xmlns:a16="http://schemas.microsoft.com/office/drawing/2014/main" id="{B07DE6C5-A201-2CEF-AA82-A4AB8C2EBC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96581" y="4581426"/>
            <a:ext cx="898232" cy="1425765"/>
          </a:xfrm>
          <a:prstGeom prst="rect">
            <a:avLst/>
          </a:prstGeom>
        </p:spPr>
      </p:pic>
      <p:pic>
        <p:nvPicPr>
          <p:cNvPr id="24" name="Picture 23">
            <a:extLst>
              <a:ext uri="{FF2B5EF4-FFF2-40B4-BE49-F238E27FC236}">
                <a16:creationId xmlns:a16="http://schemas.microsoft.com/office/drawing/2014/main" id="{A9EF312A-F7B8-A8BB-28A8-4E230FCC917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99394" y="3576098"/>
            <a:ext cx="1493500" cy="2493785"/>
          </a:xfrm>
          <a:prstGeom prst="rect">
            <a:avLst/>
          </a:prstGeom>
        </p:spPr>
      </p:pic>
      <p:sp>
        <p:nvSpPr>
          <p:cNvPr id="2" name="Title 1">
            <a:extLst>
              <a:ext uri="{FF2B5EF4-FFF2-40B4-BE49-F238E27FC236}">
                <a16:creationId xmlns:a16="http://schemas.microsoft.com/office/drawing/2014/main" id="{FC2D91F8-DAA8-40F1-B034-48FBF14CACBA}"/>
              </a:ext>
            </a:extLst>
          </p:cNvPr>
          <p:cNvSpPr>
            <a:spLocks noGrp="1"/>
          </p:cNvSpPr>
          <p:nvPr>
            <p:ph type="ctrTitle" hasCustomPrompt="1"/>
          </p:nvPr>
        </p:nvSpPr>
        <p:spPr>
          <a:xfrm>
            <a:off x="4441371" y="1041400"/>
            <a:ext cx="7389845" cy="1066800"/>
          </a:xfrm>
        </p:spPr>
        <p:txBody>
          <a:bodyPr anchor="ctr">
            <a:normAutofit/>
          </a:bodyPr>
          <a:lstStyle>
            <a:lvl1pPr algn="ctr">
              <a:lnSpc>
                <a:spcPct val="100000"/>
              </a:lnSpc>
              <a:defRPr sz="3600">
                <a:solidFill>
                  <a:schemeClr val="bg2"/>
                </a:solidFill>
              </a:defRPr>
            </a:lvl1pPr>
          </a:lstStyle>
          <a:p>
            <a:r>
              <a:rPr lang="el-GR" dirty="0"/>
              <a:t>&lt;</a:t>
            </a:r>
            <a:r>
              <a:rPr lang="en-GB" dirty="0"/>
              <a:t>Presentation Title&gt;</a:t>
            </a:r>
          </a:p>
        </p:txBody>
      </p:sp>
      <p:sp>
        <p:nvSpPr>
          <p:cNvPr id="3" name="Subtitle 2">
            <a:extLst>
              <a:ext uri="{FF2B5EF4-FFF2-40B4-BE49-F238E27FC236}">
                <a16:creationId xmlns:a16="http://schemas.microsoft.com/office/drawing/2014/main" id="{EF6B0AA9-38B1-EC6E-88E2-7C292988CB55}"/>
              </a:ext>
            </a:extLst>
          </p:cNvPr>
          <p:cNvSpPr>
            <a:spLocks noGrp="1"/>
          </p:cNvSpPr>
          <p:nvPr>
            <p:ph type="subTitle" idx="1" hasCustomPrompt="1"/>
          </p:nvPr>
        </p:nvSpPr>
        <p:spPr>
          <a:xfrm>
            <a:off x="4441371" y="2233811"/>
            <a:ext cx="7389844" cy="452066"/>
          </a:xfrm>
        </p:spPr>
        <p:txBody>
          <a:bodyPr anchor="ctr">
            <a:noAutofit/>
          </a:bodyPr>
          <a:lstStyle>
            <a:lvl1pPr marL="0" indent="0" algn="ctr">
              <a:lnSpc>
                <a:spcPct val="100000"/>
              </a:lnSpc>
              <a:buNone/>
              <a:defRPr sz="22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pic>
        <p:nvPicPr>
          <p:cNvPr id="8" name="Picture 7">
            <a:extLst>
              <a:ext uri="{FF2B5EF4-FFF2-40B4-BE49-F238E27FC236}">
                <a16:creationId xmlns:a16="http://schemas.microsoft.com/office/drawing/2014/main" id="{DF2EC292-2221-27A8-A69C-5FDF42E7220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25499" y="1100968"/>
            <a:ext cx="3303555" cy="4240764"/>
          </a:xfrm>
          <a:prstGeom prst="rect">
            <a:avLst/>
          </a:prstGeom>
        </p:spPr>
      </p:pic>
      <p:pic>
        <p:nvPicPr>
          <p:cNvPr id="16" name="Picture 15">
            <a:extLst>
              <a:ext uri="{FF2B5EF4-FFF2-40B4-BE49-F238E27FC236}">
                <a16:creationId xmlns:a16="http://schemas.microsoft.com/office/drawing/2014/main" id="{E18E7C17-F640-4611-36A3-18BBFE50161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791933"/>
            <a:ext cx="12192000" cy="1066800"/>
          </a:xfrm>
          <a:prstGeom prst="rect">
            <a:avLst/>
          </a:prstGeom>
        </p:spPr>
      </p:pic>
      <p:pic>
        <p:nvPicPr>
          <p:cNvPr id="20" name="Picture 19">
            <a:extLst>
              <a:ext uri="{FF2B5EF4-FFF2-40B4-BE49-F238E27FC236}">
                <a16:creationId xmlns:a16="http://schemas.microsoft.com/office/drawing/2014/main" id="{6AEA790D-1C50-40D7-0B40-B56C02FE320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17136" y="6004364"/>
            <a:ext cx="1595535" cy="355466"/>
          </a:xfrm>
          <a:prstGeom prst="rect">
            <a:avLst/>
          </a:prstGeom>
        </p:spPr>
      </p:pic>
      <p:pic>
        <p:nvPicPr>
          <p:cNvPr id="22" name="Picture 21">
            <a:extLst>
              <a:ext uri="{FF2B5EF4-FFF2-40B4-BE49-F238E27FC236}">
                <a16:creationId xmlns:a16="http://schemas.microsoft.com/office/drawing/2014/main" id="{50E4F0A0-F14B-8CAD-A368-8588A45252E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861675" y="4338327"/>
            <a:ext cx="1201273" cy="1751857"/>
          </a:xfrm>
          <a:prstGeom prst="rect">
            <a:avLst/>
          </a:prstGeom>
        </p:spPr>
      </p:pic>
      <p:pic>
        <p:nvPicPr>
          <p:cNvPr id="35" name="Picture 34">
            <a:extLst>
              <a:ext uri="{FF2B5EF4-FFF2-40B4-BE49-F238E27FC236}">
                <a16:creationId xmlns:a16="http://schemas.microsoft.com/office/drawing/2014/main" id="{4D66FE62-430B-F871-00D1-09917FACF21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8047912" y="2899284"/>
            <a:ext cx="151976" cy="270179"/>
          </a:xfrm>
          <a:prstGeom prst="rect">
            <a:avLst/>
          </a:prstGeom>
        </p:spPr>
      </p:pic>
      <p:pic>
        <p:nvPicPr>
          <p:cNvPr id="37" name="Picture 36">
            <a:extLst>
              <a:ext uri="{FF2B5EF4-FFF2-40B4-BE49-F238E27FC236}">
                <a16:creationId xmlns:a16="http://schemas.microsoft.com/office/drawing/2014/main" id="{DA36C6B1-3DAE-EDEA-D53D-FF41885BE7D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534212" y="5429662"/>
            <a:ext cx="150081" cy="266811"/>
          </a:xfrm>
          <a:prstGeom prst="rect">
            <a:avLst/>
          </a:prstGeom>
        </p:spPr>
      </p:pic>
      <p:pic>
        <p:nvPicPr>
          <p:cNvPr id="39" name="Picture 38">
            <a:extLst>
              <a:ext uri="{FF2B5EF4-FFF2-40B4-BE49-F238E27FC236}">
                <a16:creationId xmlns:a16="http://schemas.microsoft.com/office/drawing/2014/main" id="{C0E1C90F-7B88-8258-0B54-81BA925A21E8}"/>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571075" y="4673384"/>
            <a:ext cx="130944" cy="134301"/>
          </a:xfrm>
          <a:prstGeom prst="rect">
            <a:avLst/>
          </a:prstGeom>
        </p:spPr>
      </p:pic>
      <p:pic>
        <p:nvPicPr>
          <p:cNvPr id="41" name="Picture 40">
            <a:extLst>
              <a:ext uri="{FF2B5EF4-FFF2-40B4-BE49-F238E27FC236}">
                <a16:creationId xmlns:a16="http://schemas.microsoft.com/office/drawing/2014/main" id="{C072B0C2-9A8B-BFD5-0DC3-E9E1CF8B1DC6}"/>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6047047" y="3786441"/>
            <a:ext cx="188263" cy="303650"/>
          </a:xfrm>
          <a:prstGeom prst="rect">
            <a:avLst/>
          </a:prstGeom>
        </p:spPr>
      </p:pic>
      <p:pic>
        <p:nvPicPr>
          <p:cNvPr id="42" name="Picture 41">
            <a:extLst>
              <a:ext uri="{FF2B5EF4-FFF2-40B4-BE49-F238E27FC236}">
                <a16:creationId xmlns:a16="http://schemas.microsoft.com/office/drawing/2014/main" id="{C21A2892-3016-5D1E-FA27-7C401D097AE6}"/>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942365" y="3561806"/>
            <a:ext cx="83079" cy="147697"/>
          </a:xfrm>
          <a:prstGeom prst="rect">
            <a:avLst/>
          </a:prstGeom>
        </p:spPr>
      </p:pic>
      <p:sp>
        <p:nvSpPr>
          <p:cNvPr id="9" name="Text Placeholder 8">
            <a:extLst>
              <a:ext uri="{FF2B5EF4-FFF2-40B4-BE49-F238E27FC236}">
                <a16:creationId xmlns:a16="http://schemas.microsoft.com/office/drawing/2014/main" id="{6C1A3A99-E706-61A5-4E05-D2DC7DF48D24}"/>
              </a:ext>
            </a:extLst>
          </p:cNvPr>
          <p:cNvSpPr>
            <a:spLocks noGrp="1"/>
          </p:cNvSpPr>
          <p:nvPr>
            <p:ph type="body" sz="quarter" idx="12" hasCustomPrompt="1"/>
          </p:nvPr>
        </p:nvSpPr>
        <p:spPr>
          <a:xfrm>
            <a:off x="8341567" y="2812781"/>
            <a:ext cx="3489648" cy="469047"/>
          </a:xfrm>
        </p:spPr>
        <p:txBody>
          <a:bodyPr anchor="ctr">
            <a:normAutofit/>
          </a:bodyPr>
          <a:lstStyle>
            <a:lvl1pPr marL="0" indent="0" algn="ctr">
              <a:spcBef>
                <a:spcPts val="0"/>
              </a:spcBef>
              <a:buNone/>
              <a:defRPr sz="1800">
                <a:solidFill>
                  <a:schemeClr val="bg2"/>
                </a:solidFill>
              </a:defRPr>
            </a:lvl1pPr>
          </a:lstStyle>
          <a:p>
            <a:pPr marL="228600" lvl="0" indent="-228600" algn="ctr">
              <a:lnSpc>
                <a:spcPct val="100000"/>
              </a:lnSpc>
            </a:pPr>
            <a:r>
              <a:rPr lang="en-GB" dirty="0"/>
              <a:t>&lt;Location&gt; | DD/MM/YYYY</a:t>
            </a:r>
          </a:p>
        </p:txBody>
      </p:sp>
      <p:sp>
        <p:nvSpPr>
          <p:cNvPr id="11" name="Text Placeholder 8">
            <a:extLst>
              <a:ext uri="{FF2B5EF4-FFF2-40B4-BE49-F238E27FC236}">
                <a16:creationId xmlns:a16="http://schemas.microsoft.com/office/drawing/2014/main" id="{079746A6-2A8D-6543-218F-B15BA6F7427A}"/>
              </a:ext>
            </a:extLst>
          </p:cNvPr>
          <p:cNvSpPr>
            <a:spLocks noGrp="1"/>
          </p:cNvSpPr>
          <p:nvPr>
            <p:ph type="body" sz="quarter" idx="13" hasCustomPrompt="1"/>
          </p:nvPr>
        </p:nvSpPr>
        <p:spPr>
          <a:xfrm>
            <a:off x="4441371" y="2812695"/>
            <a:ext cx="3489648" cy="469047"/>
          </a:xfrm>
        </p:spPr>
        <p:txBody>
          <a:bodyPr anchor="ctr">
            <a:normAutofit/>
          </a:bodyPr>
          <a:lstStyle>
            <a:lvl1pPr marL="0" indent="0" algn="ctr">
              <a:spcBef>
                <a:spcPts val="0"/>
              </a:spcBef>
              <a:buNone/>
              <a:defRPr sz="1800">
                <a:solidFill>
                  <a:schemeClr val="bg2"/>
                </a:solidFill>
              </a:defRPr>
            </a:lvl1pPr>
          </a:lstStyle>
          <a:p>
            <a:pPr marL="228600" lvl="0" indent="-228600" algn="ctr">
              <a:lnSpc>
                <a:spcPct val="100000"/>
              </a:lnSpc>
            </a:pPr>
            <a:r>
              <a:rPr lang="en-GB" dirty="0"/>
              <a:t>&lt;Meeting Name&gt;</a:t>
            </a:r>
          </a:p>
        </p:txBody>
      </p:sp>
    </p:spTree>
    <p:extLst>
      <p:ext uri="{BB962C8B-B14F-4D97-AF65-F5344CB8AC3E}">
        <p14:creationId xmlns:p14="http://schemas.microsoft.com/office/powerpoint/2010/main" val="4077704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AE2A286D-6F79-6A42-623F-FA43FDA342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12015" y="0"/>
            <a:ext cx="4479985" cy="6858000"/>
          </a:xfrm>
          <a:prstGeom prst="rect">
            <a:avLst/>
          </a:prstGeom>
        </p:spPr>
      </p:pic>
      <p:sp>
        <p:nvSpPr>
          <p:cNvPr id="3" name="Content Placeholder 2">
            <a:extLst>
              <a:ext uri="{FF2B5EF4-FFF2-40B4-BE49-F238E27FC236}">
                <a16:creationId xmlns:a16="http://schemas.microsoft.com/office/drawing/2014/main" id="{F76C768C-6453-EC21-F2FC-9C57829BC6F4}"/>
              </a:ext>
            </a:extLst>
          </p:cNvPr>
          <p:cNvSpPr>
            <a:spLocks noGrp="1"/>
          </p:cNvSpPr>
          <p:nvPr>
            <p:ph idx="1" hasCustomPrompt="1"/>
          </p:nvPr>
        </p:nvSpPr>
        <p:spPr>
          <a:xfrm>
            <a:off x="830425" y="1181819"/>
            <a:ext cx="6621936" cy="4933385"/>
          </a:xfrm>
        </p:spPr>
        <p:txBody>
          <a:bodyPr>
            <a:normAutofit/>
          </a:bodyPr>
          <a:lstStyle>
            <a:lvl1pPr marL="514350" indent="-514350">
              <a:lnSpc>
                <a:spcPct val="114000"/>
              </a:lnSpc>
              <a:spcBef>
                <a:spcPts val="600"/>
              </a:spcBef>
              <a:spcAft>
                <a:spcPts val="1200"/>
              </a:spcAft>
              <a:buFont typeface="Arial" panose="020B0604020202020204" pitchFamily="34" charset="0"/>
              <a:buAutoNum type="arabicPeriod"/>
              <a:defRPr sz="2600">
                <a:solidFill>
                  <a:schemeClr val="accent1"/>
                </a:solidFill>
              </a:defRPr>
            </a:lvl1pPr>
            <a:lvl2pPr marL="457200" indent="0">
              <a:lnSpc>
                <a:spcPct val="100000"/>
              </a:lnSpc>
              <a:spcBef>
                <a:spcPts val="300"/>
              </a:spcBef>
              <a:spcAft>
                <a:spcPts val="300"/>
              </a:spcAft>
              <a:buNone/>
              <a:defRPr/>
            </a:lvl2pPr>
            <a:lvl3pPr marL="914400" indent="0">
              <a:lnSpc>
                <a:spcPct val="100000"/>
              </a:lnSpc>
              <a:spcBef>
                <a:spcPts val="300"/>
              </a:spcBef>
              <a:spcAft>
                <a:spcPts val="300"/>
              </a:spcAft>
              <a:buNone/>
              <a:defRPr/>
            </a:lvl3pPr>
            <a:lvl4pPr marL="1371600" indent="0">
              <a:lnSpc>
                <a:spcPct val="100000"/>
              </a:lnSpc>
              <a:spcBef>
                <a:spcPts val="300"/>
              </a:spcBef>
              <a:spcAft>
                <a:spcPts val="300"/>
              </a:spcAft>
              <a:buNone/>
              <a:defRPr/>
            </a:lvl4pPr>
            <a:lvl5pPr marL="1828800" indent="0">
              <a:lnSpc>
                <a:spcPct val="100000"/>
              </a:lnSpc>
              <a:spcBef>
                <a:spcPts val="300"/>
              </a:spcBef>
              <a:spcAft>
                <a:spcPts val="300"/>
              </a:spcAft>
              <a:buNone/>
              <a:defRPr/>
            </a:lvl5pPr>
          </a:lstStyle>
          <a:p>
            <a:pPr lvl="0"/>
            <a:r>
              <a:rPr lang="en-US" dirty="0"/>
              <a:t>…</a:t>
            </a:r>
          </a:p>
          <a:p>
            <a:pPr lvl="0"/>
            <a:r>
              <a:rPr lang="en-US" dirty="0"/>
              <a:t>...</a:t>
            </a:r>
          </a:p>
          <a:p>
            <a:pPr lvl="0"/>
            <a:r>
              <a:rPr lang="en-US" dirty="0"/>
              <a:t>…</a:t>
            </a:r>
          </a:p>
        </p:txBody>
      </p:sp>
      <p:sp>
        <p:nvSpPr>
          <p:cNvPr id="20" name="Title 1">
            <a:extLst>
              <a:ext uri="{FF2B5EF4-FFF2-40B4-BE49-F238E27FC236}">
                <a16:creationId xmlns:a16="http://schemas.microsoft.com/office/drawing/2014/main" id="{76DEA4DF-EB46-54B8-FC0D-53B47FC55573}"/>
              </a:ext>
            </a:extLst>
          </p:cNvPr>
          <p:cNvSpPr>
            <a:spLocks noGrp="1"/>
          </p:cNvSpPr>
          <p:nvPr>
            <p:ph type="title" hasCustomPrompt="1"/>
          </p:nvPr>
        </p:nvSpPr>
        <p:spPr>
          <a:xfrm>
            <a:off x="830424" y="435525"/>
            <a:ext cx="6621936" cy="675457"/>
          </a:xfrm>
        </p:spPr>
        <p:txBody>
          <a:bodyPr>
            <a:noAutofit/>
          </a:bodyPr>
          <a:lstStyle>
            <a:lvl1pPr algn="l">
              <a:lnSpc>
                <a:spcPct val="100000"/>
              </a:lnSpc>
              <a:defRPr sz="3600">
                <a:solidFill>
                  <a:schemeClr val="accent2"/>
                </a:solidFill>
                <a:latin typeface="+mj-lt"/>
              </a:defRPr>
            </a:lvl1pPr>
          </a:lstStyle>
          <a:p>
            <a:r>
              <a:rPr lang="en-US" dirty="0"/>
              <a:t>Presentation Overview</a:t>
            </a:r>
            <a:endParaRPr lang="en-GB" dirty="0"/>
          </a:p>
        </p:txBody>
      </p:sp>
      <p:pic>
        <p:nvPicPr>
          <p:cNvPr id="26" name="Picture 25">
            <a:extLst>
              <a:ext uri="{FF2B5EF4-FFF2-40B4-BE49-F238E27FC236}">
                <a16:creationId xmlns:a16="http://schemas.microsoft.com/office/drawing/2014/main" id="{DEC04240-68B2-4526-2276-B48A332F13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36586" y="4996613"/>
            <a:ext cx="775827" cy="977112"/>
          </a:xfrm>
          <a:prstGeom prst="rect">
            <a:avLst/>
          </a:prstGeom>
        </p:spPr>
      </p:pic>
      <p:sp>
        <p:nvSpPr>
          <p:cNvPr id="4" name="Slide Number Placeholder 5">
            <a:extLst>
              <a:ext uri="{FF2B5EF4-FFF2-40B4-BE49-F238E27FC236}">
                <a16:creationId xmlns:a16="http://schemas.microsoft.com/office/drawing/2014/main" id="{324E35DB-81B9-2A88-9B67-DE47278A02B2}"/>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‹Nr.›</a:t>
            </a:fld>
            <a:endParaRPr lang="en-GB"/>
          </a:p>
        </p:txBody>
      </p:sp>
      <p:sp>
        <p:nvSpPr>
          <p:cNvPr id="5" name="Date Placeholder 3">
            <a:extLst>
              <a:ext uri="{FF2B5EF4-FFF2-40B4-BE49-F238E27FC236}">
                <a16:creationId xmlns:a16="http://schemas.microsoft.com/office/drawing/2014/main" id="{156055C6-F503-FFC0-64C5-78B7A0CD49B0}"/>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27/05/2026</a:t>
            </a:fld>
            <a:endParaRPr lang="en-GB"/>
          </a:p>
        </p:txBody>
      </p:sp>
    </p:spTree>
    <p:extLst>
      <p:ext uri="{BB962C8B-B14F-4D97-AF65-F5344CB8AC3E}">
        <p14:creationId xmlns:p14="http://schemas.microsoft.com/office/powerpoint/2010/main" val="1987200896"/>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Main Slide v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930BE1A-D2CB-B70A-A41C-60F5BD12807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669"/>
          <a:stretch/>
        </p:blipFill>
        <p:spPr>
          <a:xfrm>
            <a:off x="0" y="0"/>
            <a:ext cx="12192000" cy="626382"/>
          </a:xfrm>
          <a:prstGeom prst="rect">
            <a:avLst/>
          </a:prstGeom>
        </p:spPr>
      </p:pic>
      <p:sp>
        <p:nvSpPr>
          <p:cNvPr id="2" name="Title 1">
            <a:extLst>
              <a:ext uri="{FF2B5EF4-FFF2-40B4-BE49-F238E27FC236}">
                <a16:creationId xmlns:a16="http://schemas.microsoft.com/office/drawing/2014/main" id="{B36B76AE-DC67-5398-193F-3BE81FE1556D}"/>
              </a:ext>
            </a:extLst>
          </p:cNvPr>
          <p:cNvSpPr>
            <a:spLocks noGrp="1"/>
          </p:cNvSpPr>
          <p:nvPr>
            <p:ph type="title" hasCustomPrompt="1"/>
          </p:nvPr>
        </p:nvSpPr>
        <p:spPr>
          <a:xfrm>
            <a:off x="838200" y="365125"/>
            <a:ext cx="10515600" cy="649710"/>
          </a:xfrm>
        </p:spPr>
        <p:txBody>
          <a:bodyPr/>
          <a:lstStyle>
            <a:lvl1pPr>
              <a:lnSpc>
                <a:spcPct val="100000"/>
              </a:lnSpc>
              <a:defRPr>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F76C768C-6453-EC21-F2FC-9C57829BC6F4}"/>
              </a:ext>
            </a:extLst>
          </p:cNvPr>
          <p:cNvSpPr>
            <a:spLocks noGrp="1"/>
          </p:cNvSpPr>
          <p:nvPr>
            <p:ph idx="1"/>
          </p:nvPr>
        </p:nvSpPr>
        <p:spPr>
          <a:xfrm>
            <a:off x="838200" y="1091682"/>
            <a:ext cx="10515600" cy="5187820"/>
          </a:xfrm>
        </p:spPr>
        <p:txBody>
          <a:bodyPr/>
          <a:lstStyle>
            <a:lvl1pPr marL="228600" indent="-288000">
              <a:lnSpc>
                <a:spcPct val="100000"/>
              </a:lnSpc>
              <a:spcBef>
                <a:spcPts val="300"/>
              </a:spcBef>
              <a:spcAft>
                <a:spcPts val="300"/>
              </a:spcAft>
              <a:buFontTx/>
              <a:buBlip>
                <a:blip r:embed="rId3"/>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6CA4F09A-94FB-B45D-9A71-580DBAD6F49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sp>
        <p:nvSpPr>
          <p:cNvPr id="14" name="Slide Number Placeholder 5">
            <a:extLst>
              <a:ext uri="{FF2B5EF4-FFF2-40B4-BE49-F238E27FC236}">
                <a16:creationId xmlns:a16="http://schemas.microsoft.com/office/drawing/2014/main" id="{085E9678-2A72-5128-3DA5-F495FFC90A0B}"/>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‹Nr.›</a:t>
            </a:fld>
            <a:endParaRPr lang="en-GB"/>
          </a:p>
        </p:txBody>
      </p:sp>
      <p:sp>
        <p:nvSpPr>
          <p:cNvPr id="15" name="Date Placeholder 3">
            <a:extLst>
              <a:ext uri="{FF2B5EF4-FFF2-40B4-BE49-F238E27FC236}">
                <a16:creationId xmlns:a16="http://schemas.microsoft.com/office/drawing/2014/main" id="{C376B2FD-8156-2450-4F4F-50F491534601}"/>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27/05/2026</a:t>
            </a:fld>
            <a:endParaRPr lang="en-GB"/>
          </a:p>
        </p:txBody>
      </p:sp>
    </p:spTree>
    <p:extLst>
      <p:ext uri="{BB962C8B-B14F-4D97-AF65-F5344CB8AC3E}">
        <p14:creationId xmlns:p14="http://schemas.microsoft.com/office/powerpoint/2010/main" val="570752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Main Slide v2">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33A857F-C251-0C83-6931-FA6B3D059A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94484"/>
            <a:ext cx="12192000" cy="4163516"/>
          </a:xfrm>
          <a:prstGeom prst="rect">
            <a:avLst/>
          </a:prstGeom>
        </p:spPr>
      </p:pic>
      <p:sp>
        <p:nvSpPr>
          <p:cNvPr id="2" name="Title 1">
            <a:extLst>
              <a:ext uri="{FF2B5EF4-FFF2-40B4-BE49-F238E27FC236}">
                <a16:creationId xmlns:a16="http://schemas.microsoft.com/office/drawing/2014/main" id="{B36B76AE-DC67-5398-193F-3BE81FE1556D}"/>
              </a:ext>
            </a:extLst>
          </p:cNvPr>
          <p:cNvSpPr>
            <a:spLocks noGrp="1"/>
          </p:cNvSpPr>
          <p:nvPr>
            <p:ph type="title" hasCustomPrompt="1"/>
          </p:nvPr>
        </p:nvSpPr>
        <p:spPr>
          <a:xfrm>
            <a:off x="838200" y="365125"/>
            <a:ext cx="10515600" cy="649710"/>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F76C768C-6453-EC21-F2FC-9C57829BC6F4}"/>
              </a:ext>
            </a:extLst>
          </p:cNvPr>
          <p:cNvSpPr>
            <a:spLocks noGrp="1"/>
          </p:cNvSpPr>
          <p:nvPr>
            <p:ph idx="1"/>
          </p:nvPr>
        </p:nvSpPr>
        <p:spPr>
          <a:xfrm>
            <a:off x="838200" y="1091682"/>
            <a:ext cx="10515600" cy="5187820"/>
          </a:xfrm>
        </p:spPr>
        <p:txBody>
          <a:bodyPr/>
          <a:lstStyle>
            <a:lvl1pPr marL="228600" indent="-288000">
              <a:lnSpc>
                <a:spcPct val="100000"/>
              </a:lnSpc>
              <a:spcBef>
                <a:spcPts val="300"/>
              </a:spcBef>
              <a:spcAft>
                <a:spcPts val="300"/>
              </a:spcAft>
              <a:buFontTx/>
              <a:buBlip>
                <a:blip r:embed="rId3"/>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6CA4F09A-94FB-B45D-9A71-580DBAD6F49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592" y="200527"/>
            <a:ext cx="764182" cy="962446"/>
          </a:xfrm>
          <a:prstGeom prst="rect">
            <a:avLst/>
          </a:prstGeom>
        </p:spPr>
      </p:pic>
      <p:sp>
        <p:nvSpPr>
          <p:cNvPr id="13" name="Slide Number Placeholder 5">
            <a:extLst>
              <a:ext uri="{FF2B5EF4-FFF2-40B4-BE49-F238E27FC236}">
                <a16:creationId xmlns:a16="http://schemas.microsoft.com/office/drawing/2014/main" id="{01D8492D-F988-3D86-ECF6-5F6527E0149D}"/>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‹Nr.›</a:t>
            </a:fld>
            <a:endParaRPr lang="en-GB"/>
          </a:p>
        </p:txBody>
      </p:sp>
      <p:sp>
        <p:nvSpPr>
          <p:cNvPr id="14" name="Date Placeholder 3">
            <a:extLst>
              <a:ext uri="{FF2B5EF4-FFF2-40B4-BE49-F238E27FC236}">
                <a16:creationId xmlns:a16="http://schemas.microsoft.com/office/drawing/2014/main" id="{9C615F69-8799-A34A-4113-DD09E6C61322}"/>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27/05/2026</a:t>
            </a:fld>
            <a:endParaRPr lang="en-GB"/>
          </a:p>
        </p:txBody>
      </p:sp>
    </p:spTree>
    <p:extLst>
      <p:ext uri="{BB962C8B-B14F-4D97-AF65-F5344CB8AC3E}">
        <p14:creationId xmlns:p14="http://schemas.microsoft.com/office/powerpoint/2010/main" val="2779740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Slide v3">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32FBCF4-C332-3E35-1C2A-E0AD5ED21B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060448" cy="6858000"/>
          </a:xfrm>
          <a:prstGeom prst="rect">
            <a:avLst/>
          </a:prstGeom>
        </p:spPr>
      </p:pic>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a:xfrm>
            <a:off x="2139350" y="365125"/>
            <a:ext cx="9214449" cy="670045"/>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pic>
        <p:nvPicPr>
          <p:cNvPr id="3" name="Picture 2">
            <a:extLst>
              <a:ext uri="{FF2B5EF4-FFF2-40B4-BE49-F238E27FC236}">
                <a16:creationId xmlns:a16="http://schemas.microsoft.com/office/drawing/2014/main" id="{D25674F0-BFDB-1290-1476-81BF0C9AA0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sp>
        <p:nvSpPr>
          <p:cNvPr id="4" name="Slide Number Placeholder 5">
            <a:extLst>
              <a:ext uri="{FF2B5EF4-FFF2-40B4-BE49-F238E27FC236}">
                <a16:creationId xmlns:a16="http://schemas.microsoft.com/office/drawing/2014/main" id="{A54A7668-8EA1-E3D1-3553-829BB7780DC3}"/>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‹Nr.›</a:t>
            </a:fld>
            <a:endParaRPr lang="en-GB"/>
          </a:p>
        </p:txBody>
      </p:sp>
      <p:sp>
        <p:nvSpPr>
          <p:cNvPr id="5" name="Date Placeholder 3">
            <a:extLst>
              <a:ext uri="{FF2B5EF4-FFF2-40B4-BE49-F238E27FC236}">
                <a16:creationId xmlns:a16="http://schemas.microsoft.com/office/drawing/2014/main" id="{DA9BAC24-D294-33C4-3741-E971C4F13E48}"/>
              </a:ext>
            </a:extLst>
          </p:cNvPr>
          <p:cNvSpPr>
            <a:spLocks noGrp="1"/>
          </p:cNvSpPr>
          <p:nvPr>
            <p:ph type="dt" sz="half" idx="10"/>
          </p:nvPr>
        </p:nvSpPr>
        <p:spPr>
          <a:xfrm>
            <a:off x="569336" y="6356349"/>
            <a:ext cx="2454860" cy="365125"/>
          </a:xfrm>
        </p:spPr>
        <p:txBody>
          <a:bodyPr/>
          <a:lstStyle>
            <a:lvl1pPr>
              <a:defRPr sz="1100" b="1">
                <a:solidFill>
                  <a:schemeClr val="accent2"/>
                </a:solidFill>
                <a:latin typeface="+mj-lt"/>
              </a:defRPr>
            </a:lvl1pPr>
          </a:lstStyle>
          <a:p>
            <a:fld id="{779E8B21-8650-4C83-888E-78C8308438AF}" type="datetime1">
              <a:rPr lang="en-GB" smtClean="0"/>
              <a:pPr/>
              <a:t>27/05/2026</a:t>
            </a:fld>
            <a:endParaRPr lang="en-GB"/>
          </a:p>
        </p:txBody>
      </p:sp>
      <p:sp>
        <p:nvSpPr>
          <p:cNvPr id="6" name="Content Placeholder 2">
            <a:extLst>
              <a:ext uri="{FF2B5EF4-FFF2-40B4-BE49-F238E27FC236}">
                <a16:creationId xmlns:a16="http://schemas.microsoft.com/office/drawing/2014/main" id="{7095BF23-2136-BA9A-98F2-19D72B5414A0}"/>
              </a:ext>
            </a:extLst>
          </p:cNvPr>
          <p:cNvSpPr>
            <a:spLocks noGrp="1"/>
          </p:cNvSpPr>
          <p:nvPr>
            <p:ph idx="1"/>
          </p:nvPr>
        </p:nvSpPr>
        <p:spPr>
          <a:xfrm>
            <a:off x="2139350" y="1162973"/>
            <a:ext cx="9214449" cy="4918650"/>
          </a:xfrm>
        </p:spPr>
        <p:txBody>
          <a:bodyPr/>
          <a:lstStyle>
            <a:lvl1pPr marL="228600" indent="-288000">
              <a:lnSpc>
                <a:spcPct val="100000"/>
              </a:lnSpc>
              <a:spcBef>
                <a:spcPts val="300"/>
              </a:spcBef>
              <a:spcAft>
                <a:spcPts val="300"/>
              </a:spcAft>
              <a:buFontTx/>
              <a:buBlip>
                <a:blip r:embed="rId4"/>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48322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583873B-6D25-EBDA-0C43-0BC515615DE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898"/>
          <a:stretch/>
        </p:blipFill>
        <p:spPr>
          <a:xfrm flipH="1" flipV="1">
            <a:off x="-1" y="-2"/>
            <a:ext cx="12192000" cy="3861763"/>
          </a:xfrm>
          <a:prstGeom prst="rect">
            <a:avLst/>
          </a:prstGeom>
        </p:spPr>
      </p:pic>
      <p:pic>
        <p:nvPicPr>
          <p:cNvPr id="10" name="Picture 9">
            <a:extLst>
              <a:ext uri="{FF2B5EF4-FFF2-40B4-BE49-F238E27FC236}">
                <a16:creationId xmlns:a16="http://schemas.microsoft.com/office/drawing/2014/main" id="{F65159FD-7264-8F64-B76D-F8D366E7935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91200"/>
            <a:ext cx="12192000" cy="1066800"/>
          </a:xfrm>
          <a:prstGeom prst="rect">
            <a:avLst/>
          </a:prstGeom>
        </p:spPr>
      </p:pic>
      <p:sp>
        <p:nvSpPr>
          <p:cNvPr id="2" name="Title 1">
            <a:extLst>
              <a:ext uri="{FF2B5EF4-FFF2-40B4-BE49-F238E27FC236}">
                <a16:creationId xmlns:a16="http://schemas.microsoft.com/office/drawing/2014/main" id="{9858D929-D609-5E72-C83B-06DE5BA21529}"/>
              </a:ext>
            </a:extLst>
          </p:cNvPr>
          <p:cNvSpPr>
            <a:spLocks noGrp="1"/>
          </p:cNvSpPr>
          <p:nvPr>
            <p:ph type="title" hasCustomPrompt="1"/>
          </p:nvPr>
        </p:nvSpPr>
        <p:spPr>
          <a:xfrm>
            <a:off x="838200" y="1985783"/>
            <a:ext cx="10515600" cy="1443217"/>
          </a:xfrm>
        </p:spPr>
        <p:txBody>
          <a:bodyPr anchor="ctr">
            <a:normAutofit/>
          </a:bodyPr>
          <a:lstStyle>
            <a:lvl1pPr algn="ctr">
              <a:lnSpc>
                <a:spcPct val="100000"/>
              </a:lnSpc>
              <a:spcBef>
                <a:spcPts val="300"/>
              </a:spcBef>
              <a:spcAft>
                <a:spcPts val="300"/>
              </a:spcAft>
              <a:defRPr sz="4400">
                <a:solidFill>
                  <a:schemeClr val="accent2"/>
                </a:solidFill>
              </a:defRPr>
            </a:lvl1pPr>
          </a:lstStyle>
          <a:p>
            <a:r>
              <a:rPr lang="en-US" dirty="0"/>
              <a:t>&lt;Section Title&gt;</a:t>
            </a:r>
            <a:endParaRPr lang="en-GB" dirty="0"/>
          </a:p>
        </p:txBody>
      </p:sp>
      <p:pic>
        <p:nvPicPr>
          <p:cNvPr id="14" name="Picture 13">
            <a:extLst>
              <a:ext uri="{FF2B5EF4-FFF2-40B4-BE49-F238E27FC236}">
                <a16:creationId xmlns:a16="http://schemas.microsoft.com/office/drawing/2014/main" id="{F2A05515-A045-E27D-1B66-9646347DF32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10963" y="3329500"/>
            <a:ext cx="1512003" cy="2890323"/>
          </a:xfrm>
          <a:prstGeom prst="rect">
            <a:avLst/>
          </a:prstGeom>
        </p:spPr>
      </p:pic>
      <p:pic>
        <p:nvPicPr>
          <p:cNvPr id="15" name="Picture 14">
            <a:extLst>
              <a:ext uri="{FF2B5EF4-FFF2-40B4-BE49-F238E27FC236}">
                <a16:creationId xmlns:a16="http://schemas.microsoft.com/office/drawing/2014/main" id="{C81C5953-159E-E76E-C4F4-F1FC823B0D8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4814" y="609437"/>
            <a:ext cx="868455" cy="1093772"/>
          </a:xfrm>
          <a:prstGeom prst="rect">
            <a:avLst/>
          </a:prstGeom>
        </p:spPr>
      </p:pic>
      <p:sp>
        <p:nvSpPr>
          <p:cNvPr id="21" name="Text Placeholder 2">
            <a:extLst>
              <a:ext uri="{FF2B5EF4-FFF2-40B4-BE49-F238E27FC236}">
                <a16:creationId xmlns:a16="http://schemas.microsoft.com/office/drawing/2014/main" id="{3EF83B9D-4A3A-718B-BADA-82FDCFBDCE48}"/>
              </a:ext>
            </a:extLst>
          </p:cNvPr>
          <p:cNvSpPr>
            <a:spLocks noGrp="1"/>
          </p:cNvSpPr>
          <p:nvPr>
            <p:ph type="body" idx="1" hasCustomPrompt="1"/>
          </p:nvPr>
        </p:nvSpPr>
        <p:spPr>
          <a:xfrm>
            <a:off x="838200" y="3478723"/>
            <a:ext cx="10515600" cy="558799"/>
          </a:xfrm>
        </p:spPr>
        <p:txBody>
          <a:bodyPr anchor="ctr"/>
          <a:lstStyle>
            <a:lvl1pPr marL="0" indent="0" algn="ctr">
              <a:lnSpc>
                <a:spcPct val="100000"/>
              </a:lnSpc>
              <a:spcBef>
                <a:spcPts val="300"/>
              </a:spcBef>
              <a:spcAft>
                <a:spcPts val="300"/>
              </a:spcAft>
              <a:buNone/>
              <a:defRPr sz="24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&lt;Subtitle&gt;</a:t>
            </a:r>
          </a:p>
        </p:txBody>
      </p:sp>
    </p:spTree>
    <p:extLst>
      <p:ext uri="{BB962C8B-B14F-4D97-AF65-F5344CB8AC3E}">
        <p14:creationId xmlns:p14="http://schemas.microsoft.com/office/powerpoint/2010/main" val="4287278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lumns slide 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839D6-980F-6930-388B-CDD4B2681C0B}"/>
              </a:ext>
            </a:extLst>
          </p:cNvPr>
          <p:cNvSpPr>
            <a:spLocks noGrp="1"/>
          </p:cNvSpPr>
          <p:nvPr>
            <p:ph type="title" hasCustomPrompt="1"/>
          </p:nvPr>
        </p:nvSpPr>
        <p:spPr/>
        <p:txBody>
          <a:bodyPr>
            <a:noAutofit/>
          </a:bodyPr>
          <a:lstStyle>
            <a:lvl1pPr>
              <a:lnSpc>
                <a:spcPct val="100000"/>
              </a:lnSpc>
              <a:defRPr sz="3600">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E6783B9C-324B-7674-3B3B-58C7F81D328E}"/>
              </a:ext>
            </a:extLst>
          </p:cNvPr>
          <p:cNvSpPr>
            <a:spLocks noGrp="1"/>
          </p:cNvSpPr>
          <p:nvPr>
            <p:ph sz="half" idx="1"/>
          </p:nvPr>
        </p:nvSpPr>
        <p:spPr>
          <a:xfrm>
            <a:off x="838200" y="1177763"/>
            <a:ext cx="5181600" cy="4999200"/>
          </a:xfrm>
        </p:spPr>
        <p:txBody>
          <a:bodyPr/>
          <a:lstStyle>
            <a:lvl1pPr>
              <a:lnSpc>
                <a:spcPct val="100000"/>
              </a:lnSpc>
              <a:spcBef>
                <a:spcPts val="300"/>
              </a:spcBef>
              <a:spcAft>
                <a:spcPts val="300"/>
              </a:spcAft>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1E8DFFCB-8C64-4DA5-262C-64A41BDAD283}"/>
              </a:ext>
            </a:extLst>
          </p:cNvPr>
          <p:cNvSpPr>
            <a:spLocks noGrp="1"/>
          </p:cNvSpPr>
          <p:nvPr>
            <p:ph sz="half" idx="2"/>
          </p:nvPr>
        </p:nvSpPr>
        <p:spPr>
          <a:xfrm>
            <a:off x="6172200" y="1177763"/>
            <a:ext cx="5181600" cy="4999200"/>
          </a:xfrm>
        </p:spPr>
        <p:txBody>
          <a:bodyPr/>
          <a:lstStyle>
            <a:lvl1pPr>
              <a:lnSpc>
                <a:spcPct val="100000"/>
              </a:lnSpc>
              <a:spcBef>
                <a:spcPts val="300"/>
              </a:spcBef>
              <a:spcAft>
                <a:spcPts val="300"/>
              </a:spcAft>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a:extLst>
              <a:ext uri="{FF2B5EF4-FFF2-40B4-BE49-F238E27FC236}">
                <a16:creationId xmlns:a16="http://schemas.microsoft.com/office/drawing/2014/main" id="{0EB7986D-52EC-C16C-8404-7E7CBF00A36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669"/>
          <a:stretch/>
        </p:blipFill>
        <p:spPr>
          <a:xfrm>
            <a:off x="0" y="0"/>
            <a:ext cx="12192000" cy="439947"/>
          </a:xfrm>
          <a:prstGeom prst="rect">
            <a:avLst/>
          </a:prstGeom>
        </p:spPr>
      </p:pic>
      <p:pic>
        <p:nvPicPr>
          <p:cNvPr id="11" name="Picture 10">
            <a:extLst>
              <a:ext uri="{FF2B5EF4-FFF2-40B4-BE49-F238E27FC236}">
                <a16:creationId xmlns:a16="http://schemas.microsoft.com/office/drawing/2014/main" id="{18D2AA98-A522-E060-B9E9-595992034D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90809" y="200527"/>
            <a:ext cx="764182" cy="962446"/>
          </a:xfrm>
          <a:prstGeom prst="rect">
            <a:avLst/>
          </a:prstGeom>
        </p:spPr>
      </p:pic>
      <p:sp>
        <p:nvSpPr>
          <p:cNvPr id="13" name="Slide Number Placeholder 5">
            <a:extLst>
              <a:ext uri="{FF2B5EF4-FFF2-40B4-BE49-F238E27FC236}">
                <a16:creationId xmlns:a16="http://schemas.microsoft.com/office/drawing/2014/main" id="{86F6E936-251A-117D-5816-F139466F3F6E}"/>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‹Nr.›</a:t>
            </a:fld>
            <a:endParaRPr lang="en-GB"/>
          </a:p>
        </p:txBody>
      </p:sp>
      <p:sp>
        <p:nvSpPr>
          <p:cNvPr id="14" name="Date Placeholder 3">
            <a:extLst>
              <a:ext uri="{FF2B5EF4-FFF2-40B4-BE49-F238E27FC236}">
                <a16:creationId xmlns:a16="http://schemas.microsoft.com/office/drawing/2014/main" id="{9A3176C0-2820-D155-8A8F-8C1767833B6E}"/>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27/05/2026</a:t>
            </a:fld>
            <a:endParaRPr lang="en-GB"/>
          </a:p>
        </p:txBody>
      </p:sp>
    </p:spTree>
    <p:extLst>
      <p:ext uri="{BB962C8B-B14F-4D97-AF65-F5344CB8AC3E}">
        <p14:creationId xmlns:p14="http://schemas.microsoft.com/office/powerpoint/2010/main" val="3563004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s slide v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054E2F-5898-B118-73B0-A19C50E36E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F2D09275-9904-3E0A-BBB9-0C67A6543F6C}"/>
              </a:ext>
            </a:extLst>
          </p:cNvPr>
          <p:cNvSpPr>
            <a:spLocks noGrp="1"/>
          </p:cNvSpPr>
          <p:nvPr>
            <p:ph sz="half" idx="2"/>
          </p:nvPr>
        </p:nvSpPr>
        <p:spPr>
          <a:xfrm>
            <a:off x="838200" y="1270926"/>
            <a:ext cx="4501551" cy="467267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1">
            <a:extLst>
              <a:ext uri="{FF2B5EF4-FFF2-40B4-BE49-F238E27FC236}">
                <a16:creationId xmlns:a16="http://schemas.microsoft.com/office/drawing/2014/main" id="{BA861146-FDCD-9E26-D7D5-5EFCAE110455}"/>
              </a:ext>
            </a:extLst>
          </p:cNvPr>
          <p:cNvSpPr>
            <a:spLocks noGrp="1"/>
          </p:cNvSpPr>
          <p:nvPr>
            <p:ph type="title"/>
          </p:nvPr>
        </p:nvSpPr>
        <p:spPr>
          <a:xfrm>
            <a:off x="838200" y="365125"/>
            <a:ext cx="10515600" cy="633251"/>
          </a:xfrm>
        </p:spPr>
        <p:txBody>
          <a:bodyPr/>
          <a:lstStyle>
            <a:lvl1pPr>
              <a:lnSpc>
                <a:spcPct val="100000"/>
              </a:lnSpc>
              <a:defRPr>
                <a:solidFill>
                  <a:schemeClr val="accent4"/>
                </a:solidFill>
              </a:defRPr>
            </a:lvl1pPr>
          </a:lstStyle>
          <a:p>
            <a:r>
              <a:rPr lang="en-US" dirty="0"/>
              <a:t>Click to edit Master title style</a:t>
            </a:r>
            <a:endParaRPr lang="en-GB" dirty="0"/>
          </a:p>
        </p:txBody>
      </p:sp>
      <p:sp>
        <p:nvSpPr>
          <p:cNvPr id="9" name="Content Placeholder 3">
            <a:extLst>
              <a:ext uri="{FF2B5EF4-FFF2-40B4-BE49-F238E27FC236}">
                <a16:creationId xmlns:a16="http://schemas.microsoft.com/office/drawing/2014/main" id="{382E5AD0-62BF-0CE0-B9C5-DA1C3DFE9EC9}"/>
              </a:ext>
            </a:extLst>
          </p:cNvPr>
          <p:cNvSpPr>
            <a:spLocks noGrp="1"/>
          </p:cNvSpPr>
          <p:nvPr>
            <p:ph sz="half" idx="13"/>
          </p:nvPr>
        </p:nvSpPr>
        <p:spPr>
          <a:xfrm>
            <a:off x="6852251" y="1270926"/>
            <a:ext cx="4501551" cy="467267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1" name="Picture 10">
            <a:extLst>
              <a:ext uri="{FF2B5EF4-FFF2-40B4-BE49-F238E27FC236}">
                <a16:creationId xmlns:a16="http://schemas.microsoft.com/office/drawing/2014/main" id="{CC51F631-85B7-92C7-8338-01769183315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201150"/>
            <a:ext cx="767999" cy="961200"/>
          </a:xfrm>
          <a:prstGeom prst="rect">
            <a:avLst/>
          </a:prstGeom>
        </p:spPr>
      </p:pic>
      <p:sp>
        <p:nvSpPr>
          <p:cNvPr id="12" name="Slide Number Placeholder 5">
            <a:extLst>
              <a:ext uri="{FF2B5EF4-FFF2-40B4-BE49-F238E27FC236}">
                <a16:creationId xmlns:a16="http://schemas.microsoft.com/office/drawing/2014/main" id="{DF5ABEAB-4505-5299-1ECB-A8D880E6C04D}"/>
              </a:ext>
            </a:extLst>
          </p:cNvPr>
          <p:cNvSpPr>
            <a:spLocks noGrp="1"/>
          </p:cNvSpPr>
          <p:nvPr>
            <p:ph type="sldNum" sz="quarter" idx="12"/>
          </p:nvPr>
        </p:nvSpPr>
        <p:spPr>
          <a:xfrm>
            <a:off x="9323072" y="6356349"/>
            <a:ext cx="2454860" cy="365125"/>
          </a:xfrm>
        </p:spPr>
        <p:txBody>
          <a:bodyPr/>
          <a:lstStyle>
            <a:lvl1pPr>
              <a:defRPr sz="1100" b="1">
                <a:solidFill>
                  <a:schemeClr val="bg1"/>
                </a:solidFill>
                <a:latin typeface="+mj-lt"/>
              </a:defRPr>
            </a:lvl1pPr>
          </a:lstStyle>
          <a:p>
            <a:fld id="{C1613F7D-D969-41F1-BBE8-92C9C6A33D04}" type="slidenum">
              <a:rPr lang="en-GB" smtClean="0"/>
              <a:pPr/>
              <a:t>‹Nr.›</a:t>
            </a:fld>
            <a:endParaRPr lang="en-GB"/>
          </a:p>
        </p:txBody>
      </p:sp>
      <p:sp>
        <p:nvSpPr>
          <p:cNvPr id="13" name="Date Placeholder 3">
            <a:extLst>
              <a:ext uri="{FF2B5EF4-FFF2-40B4-BE49-F238E27FC236}">
                <a16:creationId xmlns:a16="http://schemas.microsoft.com/office/drawing/2014/main" id="{EF7D5DBB-270D-09EB-82BA-EFE537CC7956}"/>
              </a:ext>
            </a:extLst>
          </p:cNvPr>
          <p:cNvSpPr>
            <a:spLocks noGrp="1"/>
          </p:cNvSpPr>
          <p:nvPr>
            <p:ph type="dt" sz="half" idx="10"/>
          </p:nvPr>
        </p:nvSpPr>
        <p:spPr>
          <a:xfrm>
            <a:off x="414068" y="6356349"/>
            <a:ext cx="2454860" cy="365125"/>
          </a:xfrm>
        </p:spPr>
        <p:txBody>
          <a:bodyPr/>
          <a:lstStyle>
            <a:lvl1pPr>
              <a:defRPr sz="1100" b="1">
                <a:solidFill>
                  <a:schemeClr val="bg1"/>
                </a:solidFill>
                <a:latin typeface="+mj-lt"/>
              </a:defRPr>
            </a:lvl1pPr>
          </a:lstStyle>
          <a:p>
            <a:fld id="{779E8B21-8650-4C83-888E-78C8308438AF}" type="datetime1">
              <a:rPr lang="en-GB" smtClean="0"/>
              <a:pPr/>
              <a:t>27/05/2026</a:t>
            </a:fld>
            <a:endParaRPr lang="en-GB"/>
          </a:p>
        </p:txBody>
      </p:sp>
    </p:spTree>
    <p:extLst>
      <p:ext uri="{BB962C8B-B14F-4D97-AF65-F5344CB8AC3E}">
        <p14:creationId xmlns:p14="http://schemas.microsoft.com/office/powerpoint/2010/main" val="1235530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slide 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p:txBody>
          <a:bodyPr>
            <a:noAutofit/>
          </a:bodyPr>
          <a:lstStyle>
            <a:lvl1pPr>
              <a:lnSpc>
                <a:spcPct val="100000"/>
              </a:lnSpc>
              <a:defRPr sz="3600">
                <a:solidFill>
                  <a:schemeClr val="accent2"/>
                </a:solidFill>
              </a:defRPr>
            </a:lvl1pPr>
          </a:lstStyle>
          <a:p>
            <a:r>
              <a:rPr lang="en-US" dirty="0"/>
              <a:t>Presentation slide title</a:t>
            </a:r>
            <a:endParaRPr lang="en-GB" dirty="0"/>
          </a:p>
        </p:txBody>
      </p:sp>
      <p:pic>
        <p:nvPicPr>
          <p:cNvPr id="9" name="Picture 8">
            <a:extLst>
              <a:ext uri="{FF2B5EF4-FFF2-40B4-BE49-F238E27FC236}">
                <a16:creationId xmlns:a16="http://schemas.microsoft.com/office/drawing/2014/main" id="{E7029D59-EACA-7311-0EEB-B75F8B44EB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pic>
        <p:nvPicPr>
          <p:cNvPr id="10" name="Picture 9">
            <a:extLst>
              <a:ext uri="{FF2B5EF4-FFF2-40B4-BE49-F238E27FC236}">
                <a16:creationId xmlns:a16="http://schemas.microsoft.com/office/drawing/2014/main" id="{2AB16E76-0E02-B756-A42C-85E9BFFE356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1669"/>
          <a:stretch/>
        </p:blipFill>
        <p:spPr>
          <a:xfrm>
            <a:off x="0" y="0"/>
            <a:ext cx="12192000" cy="626382"/>
          </a:xfrm>
          <a:prstGeom prst="rect">
            <a:avLst/>
          </a:prstGeom>
        </p:spPr>
      </p:pic>
      <p:sp>
        <p:nvSpPr>
          <p:cNvPr id="11" name="Slide Number Placeholder 5">
            <a:extLst>
              <a:ext uri="{FF2B5EF4-FFF2-40B4-BE49-F238E27FC236}">
                <a16:creationId xmlns:a16="http://schemas.microsoft.com/office/drawing/2014/main" id="{BB7B6F22-26E9-C1B9-F389-49A27ECFDCAC}"/>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‹Nr.›</a:t>
            </a:fld>
            <a:endParaRPr lang="en-GB"/>
          </a:p>
        </p:txBody>
      </p:sp>
      <p:sp>
        <p:nvSpPr>
          <p:cNvPr id="12" name="Date Placeholder 3">
            <a:extLst>
              <a:ext uri="{FF2B5EF4-FFF2-40B4-BE49-F238E27FC236}">
                <a16:creationId xmlns:a16="http://schemas.microsoft.com/office/drawing/2014/main" id="{5E7B3CCA-F8F6-D808-4093-317C8137008F}"/>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27/05/2026</a:t>
            </a:fld>
            <a:endParaRPr lang="en-GB"/>
          </a:p>
        </p:txBody>
      </p:sp>
    </p:spTree>
    <p:extLst>
      <p:ext uri="{BB962C8B-B14F-4D97-AF65-F5344CB8AC3E}">
        <p14:creationId xmlns:p14="http://schemas.microsoft.com/office/powerpoint/2010/main" val="3680265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32FBCF4-C332-3E35-1C2A-E0AD5ED21B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060448" cy="6858000"/>
          </a:xfrm>
          <a:prstGeom prst="rect">
            <a:avLst/>
          </a:prstGeom>
        </p:spPr>
      </p:pic>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a:xfrm>
            <a:off x="2139350" y="365125"/>
            <a:ext cx="9214449" cy="670045"/>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pic>
        <p:nvPicPr>
          <p:cNvPr id="3" name="Picture 2">
            <a:extLst>
              <a:ext uri="{FF2B5EF4-FFF2-40B4-BE49-F238E27FC236}">
                <a16:creationId xmlns:a16="http://schemas.microsoft.com/office/drawing/2014/main" id="{D25674F0-BFDB-1290-1476-81BF0C9AA0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sp>
        <p:nvSpPr>
          <p:cNvPr id="4" name="Slide Number Placeholder 5">
            <a:extLst>
              <a:ext uri="{FF2B5EF4-FFF2-40B4-BE49-F238E27FC236}">
                <a16:creationId xmlns:a16="http://schemas.microsoft.com/office/drawing/2014/main" id="{A54A7668-8EA1-E3D1-3553-829BB7780DC3}"/>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‹Nr.›</a:t>
            </a:fld>
            <a:endParaRPr lang="en-GB"/>
          </a:p>
        </p:txBody>
      </p:sp>
      <p:sp>
        <p:nvSpPr>
          <p:cNvPr id="5" name="Date Placeholder 3">
            <a:extLst>
              <a:ext uri="{FF2B5EF4-FFF2-40B4-BE49-F238E27FC236}">
                <a16:creationId xmlns:a16="http://schemas.microsoft.com/office/drawing/2014/main" id="{DA9BAC24-D294-33C4-3741-E971C4F13E48}"/>
              </a:ext>
            </a:extLst>
          </p:cNvPr>
          <p:cNvSpPr>
            <a:spLocks noGrp="1"/>
          </p:cNvSpPr>
          <p:nvPr>
            <p:ph type="dt" sz="half" idx="10"/>
          </p:nvPr>
        </p:nvSpPr>
        <p:spPr>
          <a:xfrm>
            <a:off x="569336" y="6356349"/>
            <a:ext cx="2454860" cy="365125"/>
          </a:xfrm>
        </p:spPr>
        <p:txBody>
          <a:bodyPr/>
          <a:lstStyle>
            <a:lvl1pPr>
              <a:defRPr sz="1100" b="1">
                <a:solidFill>
                  <a:schemeClr val="accent2"/>
                </a:solidFill>
                <a:latin typeface="+mj-lt"/>
              </a:defRPr>
            </a:lvl1pPr>
          </a:lstStyle>
          <a:p>
            <a:fld id="{779E8B21-8650-4C83-888E-78C8308438AF}" type="datetime1">
              <a:rPr lang="en-GB" smtClean="0"/>
              <a:pPr/>
              <a:t>27/05/2026</a:t>
            </a:fld>
            <a:endParaRPr lang="en-GB"/>
          </a:p>
        </p:txBody>
      </p:sp>
    </p:spTree>
    <p:extLst>
      <p:ext uri="{BB962C8B-B14F-4D97-AF65-F5344CB8AC3E}">
        <p14:creationId xmlns:p14="http://schemas.microsoft.com/office/powerpoint/2010/main" val="3697201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itle Only slide v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074CEBC-1016-CBA5-0D85-F9E0BBC21C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669"/>
          <a:stretch/>
        </p:blipFill>
        <p:spPr>
          <a:xfrm>
            <a:off x="0" y="0"/>
            <a:ext cx="12192000" cy="626382"/>
          </a:xfrm>
          <a:prstGeom prst="rect">
            <a:avLst/>
          </a:prstGeom>
        </p:spPr>
      </p:pic>
      <p:sp>
        <p:nvSpPr>
          <p:cNvPr id="15" name="Slide Number Placeholder 5">
            <a:extLst>
              <a:ext uri="{FF2B5EF4-FFF2-40B4-BE49-F238E27FC236}">
                <a16:creationId xmlns:a16="http://schemas.microsoft.com/office/drawing/2014/main" id="{17885367-D518-7F69-FB98-9141396E08CF}"/>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‹Nr.›</a:t>
            </a:fld>
            <a:endParaRPr lang="en-GB"/>
          </a:p>
        </p:txBody>
      </p:sp>
      <p:sp>
        <p:nvSpPr>
          <p:cNvPr id="16" name="Date Placeholder 3">
            <a:extLst>
              <a:ext uri="{FF2B5EF4-FFF2-40B4-BE49-F238E27FC236}">
                <a16:creationId xmlns:a16="http://schemas.microsoft.com/office/drawing/2014/main" id="{91DD2FD8-ACF1-9FAC-61F1-28146C9AC8FD}"/>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27/05/2026</a:t>
            </a:fld>
            <a:endParaRPr lang="en-GB"/>
          </a:p>
        </p:txBody>
      </p:sp>
    </p:spTree>
    <p:extLst>
      <p:ext uri="{BB962C8B-B14F-4D97-AF65-F5344CB8AC3E}">
        <p14:creationId xmlns:p14="http://schemas.microsoft.com/office/powerpoint/2010/main" val="3279137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D15C74E-0070-C503-604A-F72ED2B0550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9076"/>
          <a:stretch/>
        </p:blipFill>
        <p:spPr>
          <a:xfrm>
            <a:off x="0" y="0"/>
            <a:ext cx="5520906" cy="3614468"/>
          </a:xfrm>
          <a:prstGeom prst="rect">
            <a:avLst/>
          </a:prstGeom>
        </p:spPr>
      </p:pic>
      <p:sp>
        <p:nvSpPr>
          <p:cNvPr id="2" name="Title 1">
            <a:extLst>
              <a:ext uri="{FF2B5EF4-FFF2-40B4-BE49-F238E27FC236}">
                <a16:creationId xmlns:a16="http://schemas.microsoft.com/office/drawing/2014/main" id="{58BA6152-A7F2-9579-5141-EDD7506E8356}"/>
              </a:ext>
            </a:extLst>
          </p:cNvPr>
          <p:cNvSpPr>
            <a:spLocks noGrp="1"/>
          </p:cNvSpPr>
          <p:nvPr>
            <p:ph type="title" hasCustomPrompt="1"/>
          </p:nvPr>
        </p:nvSpPr>
        <p:spPr>
          <a:xfrm>
            <a:off x="839788" y="457200"/>
            <a:ext cx="3932237" cy="1112838"/>
          </a:xfrm>
        </p:spPr>
        <p:txBody>
          <a:bodyPr anchor="ctr">
            <a:normAutofit/>
          </a:bodyPr>
          <a:lstStyle>
            <a:lvl1pPr>
              <a:lnSpc>
                <a:spcPct val="100000"/>
              </a:lnSpc>
              <a:spcBef>
                <a:spcPts val="300"/>
              </a:spcBef>
              <a:spcAft>
                <a:spcPts val="300"/>
              </a:spcAft>
              <a:defRPr sz="3000">
                <a:solidFill>
                  <a:schemeClr val="accent2"/>
                </a:solidFill>
              </a:defRPr>
            </a:lvl1pPr>
          </a:lstStyle>
          <a:p>
            <a:r>
              <a:rPr lang="en-US" dirty="0"/>
              <a:t>Presentation slide title</a:t>
            </a:r>
            <a:endParaRPr lang="en-GB" dirty="0"/>
          </a:p>
        </p:txBody>
      </p:sp>
      <p:sp>
        <p:nvSpPr>
          <p:cNvPr id="3" name="Picture Placeholder 2">
            <a:extLst>
              <a:ext uri="{FF2B5EF4-FFF2-40B4-BE49-F238E27FC236}">
                <a16:creationId xmlns:a16="http://schemas.microsoft.com/office/drawing/2014/main" id="{2D676AEB-FF16-3D3F-408B-63A1251E859F}"/>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4BAB14A-DB05-4D23-5644-BA3B5F7B0C60}"/>
              </a:ext>
            </a:extLst>
          </p:cNvPr>
          <p:cNvSpPr>
            <a:spLocks noGrp="1"/>
          </p:cNvSpPr>
          <p:nvPr>
            <p:ph type="body" sz="half" idx="2"/>
          </p:nvPr>
        </p:nvSpPr>
        <p:spPr>
          <a:xfrm>
            <a:off x="839788" y="1690777"/>
            <a:ext cx="3932237" cy="4178211"/>
          </a:xfrm>
        </p:spPr>
        <p:txBody>
          <a:bodyPr>
            <a:normAutofit/>
          </a:bodyPr>
          <a:lstStyle>
            <a:lvl1pPr marL="0" indent="0">
              <a:lnSpc>
                <a:spcPct val="100000"/>
              </a:lnSpc>
              <a:spcBef>
                <a:spcPts val="300"/>
              </a:spcBef>
              <a:spcAft>
                <a:spcPts val="300"/>
              </a:spcAft>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4" name="Picture 13">
            <a:extLst>
              <a:ext uri="{FF2B5EF4-FFF2-40B4-BE49-F238E27FC236}">
                <a16:creationId xmlns:a16="http://schemas.microsoft.com/office/drawing/2014/main" id="{C708A27B-702D-3075-1B2B-53980FAE3B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84460" y="347158"/>
            <a:ext cx="764182" cy="962446"/>
          </a:xfrm>
          <a:prstGeom prst="rect">
            <a:avLst/>
          </a:prstGeom>
        </p:spPr>
      </p:pic>
      <p:sp>
        <p:nvSpPr>
          <p:cNvPr id="15" name="Slide Number Placeholder 5">
            <a:extLst>
              <a:ext uri="{FF2B5EF4-FFF2-40B4-BE49-F238E27FC236}">
                <a16:creationId xmlns:a16="http://schemas.microsoft.com/office/drawing/2014/main" id="{0B2BB2BB-80D6-193D-9A6C-7D81909712EB}"/>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‹Nr.›</a:t>
            </a:fld>
            <a:endParaRPr lang="en-GB"/>
          </a:p>
        </p:txBody>
      </p:sp>
      <p:sp>
        <p:nvSpPr>
          <p:cNvPr id="16" name="Date Placeholder 3">
            <a:extLst>
              <a:ext uri="{FF2B5EF4-FFF2-40B4-BE49-F238E27FC236}">
                <a16:creationId xmlns:a16="http://schemas.microsoft.com/office/drawing/2014/main" id="{F67BAC0B-8EDC-7484-617D-B41F2CE5C714}"/>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27/05/2026</a:t>
            </a:fld>
            <a:endParaRPr lang="en-GB"/>
          </a:p>
        </p:txBody>
      </p:sp>
    </p:spTree>
    <p:extLst>
      <p:ext uri="{BB962C8B-B14F-4D97-AF65-F5344CB8AC3E}">
        <p14:creationId xmlns:p14="http://schemas.microsoft.com/office/powerpoint/2010/main" val="42533094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CA9AE2D-21A8-7B55-84C8-FDCAB8EC86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44839D6-980F-6930-388B-CDD4B2681C0B}"/>
              </a:ext>
            </a:extLst>
          </p:cNvPr>
          <p:cNvSpPr>
            <a:spLocks noGrp="1"/>
          </p:cNvSpPr>
          <p:nvPr>
            <p:ph type="title" hasCustomPrompt="1"/>
          </p:nvPr>
        </p:nvSpPr>
        <p:spPr>
          <a:xfrm>
            <a:off x="1690777" y="439110"/>
            <a:ext cx="7999562" cy="633251"/>
          </a:xfrm>
        </p:spPr>
        <p:txBody>
          <a:bodyPr/>
          <a:lstStyle>
            <a:lvl1pPr>
              <a:lnSpc>
                <a:spcPct val="100000"/>
              </a:lnSpc>
              <a:defRPr>
                <a:solidFill>
                  <a:schemeClr val="accent2"/>
                </a:solidFill>
              </a:defRPr>
            </a:lvl1pPr>
          </a:lstStyle>
          <a:p>
            <a:r>
              <a:rPr lang="en-US" dirty="0"/>
              <a:t>Table slide title</a:t>
            </a:r>
            <a:endParaRPr lang="en-GB" dirty="0"/>
          </a:p>
        </p:txBody>
      </p:sp>
      <p:pic>
        <p:nvPicPr>
          <p:cNvPr id="21" name="Picture 20">
            <a:extLst>
              <a:ext uri="{FF2B5EF4-FFF2-40B4-BE49-F238E27FC236}">
                <a16:creationId xmlns:a16="http://schemas.microsoft.com/office/drawing/2014/main" id="{4F05079E-5507-6F50-2143-5B014DED79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3298" y="274512"/>
            <a:ext cx="764182" cy="962446"/>
          </a:xfrm>
          <a:prstGeom prst="rect">
            <a:avLst/>
          </a:prstGeom>
        </p:spPr>
      </p:pic>
      <p:sp>
        <p:nvSpPr>
          <p:cNvPr id="24" name="Table Placeholder 8">
            <a:extLst>
              <a:ext uri="{FF2B5EF4-FFF2-40B4-BE49-F238E27FC236}">
                <a16:creationId xmlns:a16="http://schemas.microsoft.com/office/drawing/2014/main" id="{9E8C7B66-ED6F-18C1-E1E7-3D77B797307B}"/>
              </a:ext>
            </a:extLst>
          </p:cNvPr>
          <p:cNvSpPr>
            <a:spLocks noGrp="1"/>
          </p:cNvSpPr>
          <p:nvPr>
            <p:ph type="tbl" sz="quarter" idx="13"/>
          </p:nvPr>
        </p:nvSpPr>
        <p:spPr>
          <a:xfrm>
            <a:off x="1690778" y="1326858"/>
            <a:ext cx="7999561" cy="3937412"/>
          </a:xfrm>
        </p:spPr>
        <p:txBody>
          <a:bodyPr/>
          <a:lstStyle/>
          <a:p>
            <a:endParaRPr lang="en-GB"/>
          </a:p>
        </p:txBody>
      </p:sp>
      <p:sp>
        <p:nvSpPr>
          <p:cNvPr id="27" name="Slide Number Placeholder 5">
            <a:extLst>
              <a:ext uri="{FF2B5EF4-FFF2-40B4-BE49-F238E27FC236}">
                <a16:creationId xmlns:a16="http://schemas.microsoft.com/office/drawing/2014/main" id="{34CEB15A-FA28-CD3C-1E28-698B7A7ED75B}"/>
              </a:ext>
            </a:extLst>
          </p:cNvPr>
          <p:cNvSpPr>
            <a:spLocks noGrp="1"/>
          </p:cNvSpPr>
          <p:nvPr>
            <p:ph type="sldNum" sz="quarter" idx="12"/>
          </p:nvPr>
        </p:nvSpPr>
        <p:spPr>
          <a:xfrm>
            <a:off x="9323072" y="6356349"/>
            <a:ext cx="2454860" cy="365125"/>
          </a:xfrm>
        </p:spPr>
        <p:txBody>
          <a:bodyPr/>
          <a:lstStyle>
            <a:lvl1pPr>
              <a:defRPr sz="1100" b="1">
                <a:solidFill>
                  <a:schemeClr val="bg1"/>
                </a:solidFill>
                <a:latin typeface="+mj-lt"/>
              </a:defRPr>
            </a:lvl1pPr>
          </a:lstStyle>
          <a:p>
            <a:fld id="{C1613F7D-D969-41F1-BBE8-92C9C6A33D04}" type="slidenum">
              <a:rPr lang="en-GB" smtClean="0"/>
              <a:pPr/>
              <a:t>‹Nr.›</a:t>
            </a:fld>
            <a:endParaRPr lang="en-GB"/>
          </a:p>
        </p:txBody>
      </p:sp>
      <p:sp>
        <p:nvSpPr>
          <p:cNvPr id="28" name="Date Placeholder 3">
            <a:extLst>
              <a:ext uri="{FF2B5EF4-FFF2-40B4-BE49-F238E27FC236}">
                <a16:creationId xmlns:a16="http://schemas.microsoft.com/office/drawing/2014/main" id="{9D722199-F876-81B9-07EA-57D052DD5BE4}"/>
              </a:ext>
            </a:extLst>
          </p:cNvPr>
          <p:cNvSpPr>
            <a:spLocks noGrp="1"/>
          </p:cNvSpPr>
          <p:nvPr>
            <p:ph type="dt" sz="half" idx="10"/>
          </p:nvPr>
        </p:nvSpPr>
        <p:spPr>
          <a:xfrm>
            <a:off x="414068" y="6356349"/>
            <a:ext cx="2454860" cy="365125"/>
          </a:xfrm>
        </p:spPr>
        <p:txBody>
          <a:bodyPr/>
          <a:lstStyle>
            <a:lvl1pPr>
              <a:defRPr sz="1100" b="1">
                <a:solidFill>
                  <a:schemeClr val="bg1"/>
                </a:solidFill>
                <a:latin typeface="+mj-lt"/>
              </a:defRPr>
            </a:lvl1pPr>
          </a:lstStyle>
          <a:p>
            <a:fld id="{779E8B21-8650-4C83-888E-78C8308438AF}" type="datetime1">
              <a:rPr lang="en-GB" smtClean="0"/>
              <a:pPr/>
              <a:t>27/05/2026</a:t>
            </a:fld>
            <a:endParaRPr lang="en-GB"/>
          </a:p>
        </p:txBody>
      </p:sp>
    </p:spTree>
    <p:extLst>
      <p:ext uri="{BB962C8B-B14F-4D97-AF65-F5344CB8AC3E}">
        <p14:creationId xmlns:p14="http://schemas.microsoft.com/office/powerpoint/2010/main" val="3923382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utro slide v1">
    <p:spTree>
      <p:nvGrpSpPr>
        <p:cNvPr id="1" name=""/>
        <p:cNvGrpSpPr/>
        <p:nvPr/>
      </p:nvGrpSpPr>
      <p:grpSpPr>
        <a:xfrm>
          <a:off x="0" y="0"/>
          <a:ext cx="0" cy="0"/>
          <a:chOff x="0" y="0"/>
          <a:chExt cx="0" cy="0"/>
        </a:xfrm>
      </p:grpSpPr>
      <p:sp>
        <p:nvSpPr>
          <p:cNvPr id="44" name="Freeform 18">
            <a:extLst>
              <a:ext uri="{FF2B5EF4-FFF2-40B4-BE49-F238E27FC236}">
                <a16:creationId xmlns:a16="http://schemas.microsoft.com/office/drawing/2014/main" id="{67F7E18C-DA6F-D3E8-7BCA-37AD52C018F7}"/>
              </a:ext>
            </a:extLst>
          </p:cNvPr>
          <p:cNvSpPr/>
          <p:nvPr userDrawn="1"/>
        </p:nvSpPr>
        <p:spPr>
          <a:xfrm>
            <a:off x="9807650" y="6288948"/>
            <a:ext cx="216000" cy="216000"/>
          </a:xfrm>
          <a:custGeom>
            <a:avLst/>
            <a:gdLst/>
            <a:ahLst/>
            <a:cxnLst/>
            <a:rect l="l" t="t" r="r" b="b"/>
            <a:pathLst>
              <a:path w="391440" h="391440">
                <a:moveTo>
                  <a:pt x="0" y="0"/>
                </a:moveTo>
                <a:lnTo>
                  <a:pt x="391440" y="0"/>
                </a:lnTo>
                <a:lnTo>
                  <a:pt x="391440" y="391440"/>
                </a:lnTo>
                <a:lnTo>
                  <a:pt x="0" y="39144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5" name="Freeform 19">
            <a:extLst>
              <a:ext uri="{FF2B5EF4-FFF2-40B4-BE49-F238E27FC236}">
                <a16:creationId xmlns:a16="http://schemas.microsoft.com/office/drawing/2014/main" id="{7EB341CE-6411-7FA3-132D-1A8647882BA6}"/>
              </a:ext>
            </a:extLst>
          </p:cNvPr>
          <p:cNvSpPr/>
          <p:nvPr userDrawn="1"/>
        </p:nvSpPr>
        <p:spPr>
          <a:xfrm>
            <a:off x="10878186" y="6291943"/>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6" name="Freeform 20">
            <a:extLst>
              <a:ext uri="{FF2B5EF4-FFF2-40B4-BE49-F238E27FC236}">
                <a16:creationId xmlns:a16="http://schemas.microsoft.com/office/drawing/2014/main" id="{A8DD2423-696C-085E-1650-48608D509722}"/>
              </a:ext>
            </a:extLst>
          </p:cNvPr>
          <p:cNvSpPr/>
          <p:nvPr userDrawn="1"/>
        </p:nvSpPr>
        <p:spPr>
          <a:xfrm>
            <a:off x="8760124" y="6291943"/>
            <a:ext cx="216000" cy="216000"/>
          </a:xfrm>
          <a:custGeom>
            <a:avLst/>
            <a:gdLst/>
            <a:ahLst/>
            <a:cxnLst/>
            <a:rect l="l" t="t" r="r" b="b"/>
            <a:pathLst>
              <a:path w="400027" h="346024">
                <a:moveTo>
                  <a:pt x="0" y="0"/>
                </a:moveTo>
                <a:lnTo>
                  <a:pt x="400028" y="0"/>
                </a:lnTo>
                <a:lnTo>
                  <a:pt x="400028" y="346024"/>
                </a:lnTo>
                <a:lnTo>
                  <a:pt x="0" y="34602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47" name="Freeform 21">
            <a:extLst>
              <a:ext uri="{FF2B5EF4-FFF2-40B4-BE49-F238E27FC236}">
                <a16:creationId xmlns:a16="http://schemas.microsoft.com/office/drawing/2014/main" id="{F1AA57B6-B6A5-77B4-73B2-B2E7437B20E8}"/>
              </a:ext>
            </a:extLst>
          </p:cNvPr>
          <p:cNvSpPr/>
          <p:nvPr userDrawn="1"/>
        </p:nvSpPr>
        <p:spPr>
          <a:xfrm>
            <a:off x="7771326" y="6284027"/>
            <a:ext cx="216000" cy="216000"/>
          </a:xfrm>
          <a:custGeom>
            <a:avLst/>
            <a:gdLst/>
            <a:ahLst/>
            <a:cxnLst/>
            <a:rect l="l" t="t" r="r" b="b"/>
            <a:pathLst>
              <a:path w="405923" h="405923">
                <a:moveTo>
                  <a:pt x="0" y="0"/>
                </a:moveTo>
                <a:lnTo>
                  <a:pt x="405923" y="0"/>
                </a:lnTo>
                <a:lnTo>
                  <a:pt x="405923" y="405923"/>
                </a:lnTo>
                <a:lnTo>
                  <a:pt x="0" y="40592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3" name="Freeform 17">
            <a:extLst>
              <a:ext uri="{FF2B5EF4-FFF2-40B4-BE49-F238E27FC236}">
                <a16:creationId xmlns:a16="http://schemas.microsoft.com/office/drawing/2014/main" id="{7A356711-64BF-6451-F4E8-49AB6598957C}"/>
              </a:ext>
            </a:extLst>
          </p:cNvPr>
          <p:cNvSpPr/>
          <p:nvPr userDrawn="1"/>
        </p:nvSpPr>
        <p:spPr>
          <a:xfrm>
            <a:off x="6749836" y="6284027"/>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9683" y="90245"/>
            <a:ext cx="2366931" cy="1256840"/>
          </a:xfrm>
          <a:prstGeom prst="rect">
            <a:avLst/>
          </a:prstGeom>
        </p:spPr>
      </p:pic>
      <p:pic>
        <p:nvPicPr>
          <p:cNvPr id="8" name="Picture 7">
            <a:extLst>
              <a:ext uri="{FF2B5EF4-FFF2-40B4-BE49-F238E27FC236}">
                <a16:creationId xmlns:a16="http://schemas.microsoft.com/office/drawing/2014/main" id="{721214AA-C717-6A0C-CA58-7364E06D2E37}"/>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2594093"/>
            <a:ext cx="12192000" cy="2718816"/>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2"/>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r="67574" b="1484"/>
          <a:stretch/>
        </p:blipFill>
        <p:spPr>
          <a:xfrm>
            <a:off x="305017" y="6125331"/>
            <a:ext cx="755137" cy="511140"/>
          </a:xfrm>
          <a:prstGeom prst="rect">
            <a:avLst/>
          </a:prstGeom>
        </p:spPr>
      </p:pic>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2"/>
                </a:solidFill>
              </a:rPr>
              <a:t>www.enabls.eu</a:t>
            </a:r>
          </a:p>
        </p:txBody>
      </p:sp>
    </p:spTree>
    <p:extLst>
      <p:ext uri="{BB962C8B-B14F-4D97-AF65-F5344CB8AC3E}">
        <p14:creationId xmlns:p14="http://schemas.microsoft.com/office/powerpoint/2010/main" val="602309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tro slide v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AA1CF4-3F50-F8D9-D24A-B156F5DE65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591869"/>
            <a:ext cx="12192000" cy="2718816"/>
          </a:xfrm>
          <a:prstGeom prst="rect">
            <a:avLst/>
          </a:prstGeom>
        </p:spPr>
      </p:pic>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9683" y="90245"/>
            <a:ext cx="2366931" cy="1256840"/>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3"/>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67574" b="1484"/>
          <a:stretch/>
        </p:blipFill>
        <p:spPr>
          <a:xfrm>
            <a:off x="305017" y="6125331"/>
            <a:ext cx="755137" cy="511140"/>
          </a:xfrm>
          <a:prstGeom prst="rect">
            <a:avLst/>
          </a:prstGeom>
        </p:spPr>
      </p:pic>
      <p:sp>
        <p:nvSpPr>
          <p:cNvPr id="24" name="Freeform 7">
            <a:extLst>
              <a:ext uri="{FF2B5EF4-FFF2-40B4-BE49-F238E27FC236}">
                <a16:creationId xmlns:a16="http://schemas.microsoft.com/office/drawing/2014/main" id="{C36C27D8-FB59-2711-FDF8-51027EB54D59}"/>
              </a:ext>
            </a:extLst>
          </p:cNvPr>
          <p:cNvSpPr/>
          <p:nvPr userDrawn="1"/>
        </p:nvSpPr>
        <p:spPr>
          <a:xfrm>
            <a:off x="6749836" y="6291944"/>
            <a:ext cx="216000" cy="216000"/>
          </a:xfrm>
          <a:custGeom>
            <a:avLst/>
            <a:gdLst/>
            <a:ahLst/>
            <a:cxnLst/>
            <a:rect l="l" t="t" r="r" b="b"/>
            <a:pathLst>
              <a:path w="385289" h="385289">
                <a:moveTo>
                  <a:pt x="0" y="0"/>
                </a:moveTo>
                <a:lnTo>
                  <a:pt x="385289" y="0"/>
                </a:lnTo>
                <a:lnTo>
                  <a:pt x="385289" y="385288"/>
                </a:lnTo>
                <a:lnTo>
                  <a:pt x="0" y="3852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Freeform 9">
            <a:extLst>
              <a:ext uri="{FF2B5EF4-FFF2-40B4-BE49-F238E27FC236}">
                <a16:creationId xmlns:a16="http://schemas.microsoft.com/office/drawing/2014/main" id="{90E50EA2-4F70-AFAF-C611-754DBB494ED3}"/>
              </a:ext>
            </a:extLst>
          </p:cNvPr>
          <p:cNvSpPr/>
          <p:nvPr userDrawn="1"/>
        </p:nvSpPr>
        <p:spPr>
          <a:xfrm>
            <a:off x="9812123" y="6291944"/>
            <a:ext cx="216000" cy="216000"/>
          </a:xfrm>
          <a:custGeom>
            <a:avLst/>
            <a:gdLst/>
            <a:ahLst/>
            <a:cxnLst/>
            <a:rect l="l" t="t" r="r" b="b"/>
            <a:pathLst>
              <a:path w="391440" h="391440">
                <a:moveTo>
                  <a:pt x="0" y="0"/>
                </a:moveTo>
                <a:lnTo>
                  <a:pt x="391440" y="0"/>
                </a:lnTo>
                <a:lnTo>
                  <a:pt x="391440" y="391439"/>
                </a:lnTo>
                <a:lnTo>
                  <a:pt x="0" y="39143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Freeform 11">
            <a:extLst>
              <a:ext uri="{FF2B5EF4-FFF2-40B4-BE49-F238E27FC236}">
                <a16:creationId xmlns:a16="http://schemas.microsoft.com/office/drawing/2014/main" id="{BAE9435A-AD1D-8358-5A4D-4C1111965DA1}"/>
              </a:ext>
            </a:extLst>
          </p:cNvPr>
          <p:cNvSpPr/>
          <p:nvPr userDrawn="1"/>
        </p:nvSpPr>
        <p:spPr>
          <a:xfrm>
            <a:off x="10873737" y="6291944"/>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7" name="Freeform 13">
            <a:extLst>
              <a:ext uri="{FF2B5EF4-FFF2-40B4-BE49-F238E27FC236}">
                <a16:creationId xmlns:a16="http://schemas.microsoft.com/office/drawing/2014/main" id="{7A0A600B-90A6-B27A-99EA-AD516CFBF0CA}"/>
              </a:ext>
            </a:extLst>
          </p:cNvPr>
          <p:cNvSpPr/>
          <p:nvPr userDrawn="1"/>
        </p:nvSpPr>
        <p:spPr>
          <a:xfrm>
            <a:off x="8759941" y="6291944"/>
            <a:ext cx="216000" cy="216000"/>
          </a:xfrm>
          <a:custGeom>
            <a:avLst/>
            <a:gdLst/>
            <a:ahLst/>
            <a:cxnLst/>
            <a:rect l="l" t="t" r="r" b="b"/>
            <a:pathLst>
              <a:path w="400027" h="346024">
                <a:moveTo>
                  <a:pt x="0" y="0"/>
                </a:moveTo>
                <a:lnTo>
                  <a:pt x="400027" y="0"/>
                </a:lnTo>
                <a:lnTo>
                  <a:pt x="400027" y="346023"/>
                </a:lnTo>
                <a:lnTo>
                  <a:pt x="0" y="34602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8" name="Freeform 15">
            <a:extLst>
              <a:ext uri="{FF2B5EF4-FFF2-40B4-BE49-F238E27FC236}">
                <a16:creationId xmlns:a16="http://schemas.microsoft.com/office/drawing/2014/main" id="{91253F55-C4CA-877C-AB69-335FE6A54BAA}"/>
              </a:ext>
            </a:extLst>
          </p:cNvPr>
          <p:cNvSpPr/>
          <p:nvPr userDrawn="1"/>
        </p:nvSpPr>
        <p:spPr>
          <a:xfrm>
            <a:off x="7773738" y="6291944"/>
            <a:ext cx="216000" cy="216000"/>
          </a:xfrm>
          <a:custGeom>
            <a:avLst/>
            <a:gdLst/>
            <a:ahLst/>
            <a:cxnLst/>
            <a:rect l="l" t="t" r="r" b="b"/>
            <a:pathLst>
              <a:path w="405923" h="405923">
                <a:moveTo>
                  <a:pt x="0" y="0"/>
                </a:moveTo>
                <a:lnTo>
                  <a:pt x="405922" y="0"/>
                </a:lnTo>
                <a:lnTo>
                  <a:pt x="405922" y="405922"/>
                </a:lnTo>
                <a:lnTo>
                  <a:pt x="0" y="40592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3"/>
                </a:solidFill>
              </a:rPr>
              <a:t>www.enabls.eu</a:t>
            </a:r>
          </a:p>
        </p:txBody>
      </p:sp>
    </p:spTree>
    <p:extLst>
      <p:ext uri="{BB962C8B-B14F-4D97-AF65-F5344CB8AC3E}">
        <p14:creationId xmlns:p14="http://schemas.microsoft.com/office/powerpoint/2010/main" val="41302725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tro slide v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908739-BC6D-F974-D72A-4F55792770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585773"/>
            <a:ext cx="12192000" cy="2724912"/>
          </a:xfrm>
          <a:prstGeom prst="rect">
            <a:avLst/>
          </a:prstGeom>
        </p:spPr>
      </p:pic>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9683" y="90245"/>
            <a:ext cx="2366931" cy="1256840"/>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2"/>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67574" b="1484"/>
          <a:stretch/>
        </p:blipFill>
        <p:spPr>
          <a:xfrm>
            <a:off x="305017" y="6125331"/>
            <a:ext cx="755137" cy="511140"/>
          </a:xfrm>
          <a:prstGeom prst="rect">
            <a:avLst/>
          </a:prstGeom>
        </p:spPr>
      </p:pic>
      <p:sp>
        <p:nvSpPr>
          <p:cNvPr id="24" name="Freeform 7">
            <a:extLst>
              <a:ext uri="{FF2B5EF4-FFF2-40B4-BE49-F238E27FC236}">
                <a16:creationId xmlns:a16="http://schemas.microsoft.com/office/drawing/2014/main" id="{C36C27D8-FB59-2711-FDF8-51027EB54D59}"/>
              </a:ext>
            </a:extLst>
          </p:cNvPr>
          <p:cNvSpPr/>
          <p:nvPr userDrawn="1"/>
        </p:nvSpPr>
        <p:spPr>
          <a:xfrm>
            <a:off x="6749836" y="6291944"/>
            <a:ext cx="216000" cy="216000"/>
          </a:xfrm>
          <a:custGeom>
            <a:avLst/>
            <a:gdLst/>
            <a:ahLst/>
            <a:cxnLst/>
            <a:rect l="l" t="t" r="r" b="b"/>
            <a:pathLst>
              <a:path w="385289" h="385289">
                <a:moveTo>
                  <a:pt x="0" y="0"/>
                </a:moveTo>
                <a:lnTo>
                  <a:pt x="385289" y="0"/>
                </a:lnTo>
                <a:lnTo>
                  <a:pt x="385289" y="385288"/>
                </a:lnTo>
                <a:lnTo>
                  <a:pt x="0" y="3852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Freeform 9">
            <a:extLst>
              <a:ext uri="{FF2B5EF4-FFF2-40B4-BE49-F238E27FC236}">
                <a16:creationId xmlns:a16="http://schemas.microsoft.com/office/drawing/2014/main" id="{90E50EA2-4F70-AFAF-C611-754DBB494ED3}"/>
              </a:ext>
            </a:extLst>
          </p:cNvPr>
          <p:cNvSpPr/>
          <p:nvPr userDrawn="1"/>
        </p:nvSpPr>
        <p:spPr>
          <a:xfrm>
            <a:off x="9812123" y="6291944"/>
            <a:ext cx="216000" cy="216000"/>
          </a:xfrm>
          <a:custGeom>
            <a:avLst/>
            <a:gdLst/>
            <a:ahLst/>
            <a:cxnLst/>
            <a:rect l="l" t="t" r="r" b="b"/>
            <a:pathLst>
              <a:path w="391440" h="391440">
                <a:moveTo>
                  <a:pt x="0" y="0"/>
                </a:moveTo>
                <a:lnTo>
                  <a:pt x="391440" y="0"/>
                </a:lnTo>
                <a:lnTo>
                  <a:pt x="391440" y="391439"/>
                </a:lnTo>
                <a:lnTo>
                  <a:pt x="0" y="39143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Freeform 11">
            <a:extLst>
              <a:ext uri="{FF2B5EF4-FFF2-40B4-BE49-F238E27FC236}">
                <a16:creationId xmlns:a16="http://schemas.microsoft.com/office/drawing/2014/main" id="{BAE9435A-AD1D-8358-5A4D-4C1111965DA1}"/>
              </a:ext>
            </a:extLst>
          </p:cNvPr>
          <p:cNvSpPr/>
          <p:nvPr userDrawn="1"/>
        </p:nvSpPr>
        <p:spPr>
          <a:xfrm>
            <a:off x="10873737" y="6291944"/>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7" name="Freeform 13">
            <a:extLst>
              <a:ext uri="{FF2B5EF4-FFF2-40B4-BE49-F238E27FC236}">
                <a16:creationId xmlns:a16="http://schemas.microsoft.com/office/drawing/2014/main" id="{7A0A600B-90A6-B27A-99EA-AD516CFBF0CA}"/>
              </a:ext>
            </a:extLst>
          </p:cNvPr>
          <p:cNvSpPr/>
          <p:nvPr userDrawn="1"/>
        </p:nvSpPr>
        <p:spPr>
          <a:xfrm>
            <a:off x="8759941" y="6291944"/>
            <a:ext cx="216000" cy="216000"/>
          </a:xfrm>
          <a:custGeom>
            <a:avLst/>
            <a:gdLst/>
            <a:ahLst/>
            <a:cxnLst/>
            <a:rect l="l" t="t" r="r" b="b"/>
            <a:pathLst>
              <a:path w="400027" h="346024">
                <a:moveTo>
                  <a:pt x="0" y="0"/>
                </a:moveTo>
                <a:lnTo>
                  <a:pt x="400027" y="0"/>
                </a:lnTo>
                <a:lnTo>
                  <a:pt x="400027" y="346023"/>
                </a:lnTo>
                <a:lnTo>
                  <a:pt x="0" y="34602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8" name="Freeform 15">
            <a:extLst>
              <a:ext uri="{FF2B5EF4-FFF2-40B4-BE49-F238E27FC236}">
                <a16:creationId xmlns:a16="http://schemas.microsoft.com/office/drawing/2014/main" id="{91253F55-C4CA-877C-AB69-335FE6A54BAA}"/>
              </a:ext>
            </a:extLst>
          </p:cNvPr>
          <p:cNvSpPr/>
          <p:nvPr userDrawn="1"/>
        </p:nvSpPr>
        <p:spPr>
          <a:xfrm>
            <a:off x="7773738" y="6291944"/>
            <a:ext cx="216000" cy="216000"/>
          </a:xfrm>
          <a:custGeom>
            <a:avLst/>
            <a:gdLst/>
            <a:ahLst/>
            <a:cxnLst/>
            <a:rect l="l" t="t" r="r" b="b"/>
            <a:pathLst>
              <a:path w="405923" h="405923">
                <a:moveTo>
                  <a:pt x="0" y="0"/>
                </a:moveTo>
                <a:lnTo>
                  <a:pt x="405922" y="0"/>
                </a:lnTo>
                <a:lnTo>
                  <a:pt x="405922" y="405922"/>
                </a:lnTo>
                <a:lnTo>
                  <a:pt x="0" y="40592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3"/>
                </a:solidFill>
              </a:rPr>
              <a:t>www.enabls.eu</a:t>
            </a:r>
          </a:p>
        </p:txBody>
      </p:sp>
    </p:spTree>
    <p:extLst>
      <p:ext uri="{BB962C8B-B14F-4D97-AF65-F5344CB8AC3E}">
        <p14:creationId xmlns:p14="http://schemas.microsoft.com/office/powerpoint/2010/main" val="65597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946200-422E-9489-AB55-8C5B57616B0D}"/>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D1A6ADEA-0BCB-FA1A-EEBD-8DE72CBDD721}"/>
              </a:ext>
            </a:extLst>
          </p:cNvPr>
          <p:cNvSpPr>
            <a:spLocks noGrp="1"/>
          </p:cNvSpPr>
          <p:nvPr>
            <p:ph type="title"/>
          </p:nvPr>
        </p:nvSpPr>
        <p:spPr>
          <a:xfrm>
            <a:off x="838200" y="365125"/>
            <a:ext cx="10515600" cy="633251"/>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8E522E3-30DD-CCD2-922E-F1F7E4CDF480}"/>
              </a:ext>
            </a:extLst>
          </p:cNvPr>
          <p:cNvSpPr>
            <a:spLocks noGrp="1"/>
          </p:cNvSpPr>
          <p:nvPr>
            <p:ph type="body" idx="1"/>
          </p:nvPr>
        </p:nvSpPr>
        <p:spPr>
          <a:xfrm>
            <a:off x="838200" y="1147665"/>
            <a:ext cx="10515600" cy="502929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5A185332-6E7E-A9E9-D7CA-7F5D315AA2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9A70A-AA85-4CB1-B6A1-CE18B346735F}" type="datetime1">
              <a:rPr lang="en-GB" smtClean="0"/>
              <a:t>27/05/2026</a:t>
            </a:fld>
            <a:endParaRPr lang="en-GB"/>
          </a:p>
        </p:txBody>
      </p:sp>
      <p:sp>
        <p:nvSpPr>
          <p:cNvPr id="5" name="Footer Placeholder 4">
            <a:extLst>
              <a:ext uri="{FF2B5EF4-FFF2-40B4-BE49-F238E27FC236}">
                <a16:creationId xmlns:a16="http://schemas.microsoft.com/office/drawing/2014/main" id="{DCC8864F-AC99-5024-C65F-224B2DBC70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C1C6552-F017-61A3-8637-98FC2EEC3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613F7D-D969-41F1-BBE8-92C9C6A33D04}" type="slidenum">
              <a:rPr lang="en-GB" smtClean="0"/>
              <a:t>‹Nr.›</a:t>
            </a:fld>
            <a:endParaRPr lang="en-GB"/>
          </a:p>
        </p:txBody>
      </p:sp>
    </p:spTree>
    <p:extLst>
      <p:ext uri="{BB962C8B-B14F-4D97-AF65-F5344CB8AC3E}">
        <p14:creationId xmlns:p14="http://schemas.microsoft.com/office/powerpoint/2010/main" val="256299053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1" r:id="rId4"/>
    <p:sldLayoutId id="2147483668" r:id="rId5"/>
    <p:sldLayoutId id="2147483651" r:id="rId6"/>
    <p:sldLayoutId id="2147483652" r:id="rId7"/>
    <p:sldLayoutId id="2147483666" r:id="rId8"/>
    <p:sldLayoutId id="2147483654" r:id="rId9"/>
    <p:sldLayoutId id="2147483667" r:id="rId10"/>
    <p:sldLayoutId id="2147483655" r:id="rId11"/>
    <p:sldLayoutId id="2147483657" r:id="rId12"/>
    <p:sldLayoutId id="2147483663" r:id="rId13"/>
    <p:sldLayoutId id="2147483662" r:id="rId14"/>
    <p:sldLayoutId id="2147483664" r:id="rId15"/>
    <p:sldLayoutId id="2147483665" r:id="rId16"/>
  </p:sldLayoutIdLst>
  <p:hf hdr="0" ft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5.jpeg"/></Relationships>
</file>

<file path=ppt/slides/_rels/slide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data.europa.eu/doi/10.2777/765301"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doi.org/10.1016/j.nbsj.2022.100009" TargetMode="External"/><Relationship Id="rId5" Type="http://schemas.openxmlformats.org/officeDocument/2006/relationships/hyperlink" Target="https://enabls.eu/wp-content/uploads/2025/07/eNaBlS_A_comprehensive_overview_to_NBS_v1.0.pdf" TargetMode="External"/><Relationship Id="rId4" Type="http://schemas.openxmlformats.org/officeDocument/2006/relationships/hyperlink" Target="https://portals.iucn.org/library/sites/library/files/documents/2020-020-En.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B7F18-2C36-5EEE-BFA9-C39E5DBEB6B9}"/>
              </a:ext>
            </a:extLst>
          </p:cNvPr>
          <p:cNvSpPr>
            <a:spLocks noGrp="1"/>
          </p:cNvSpPr>
          <p:nvPr>
            <p:ph type="title"/>
          </p:nvPr>
        </p:nvSpPr>
        <p:spPr>
          <a:xfrm>
            <a:off x="838200" y="2035506"/>
            <a:ext cx="10515600" cy="1443217"/>
          </a:xfrm>
        </p:spPr>
        <p:txBody>
          <a:bodyPr>
            <a:normAutofit/>
          </a:bodyPr>
          <a:lstStyle/>
          <a:p>
            <a:r>
              <a:rPr lang="en-GB" sz="5000" dirty="0"/>
              <a:t>Nature-based Solutions</a:t>
            </a:r>
          </a:p>
        </p:txBody>
      </p:sp>
      <p:sp>
        <p:nvSpPr>
          <p:cNvPr id="5" name="TextBox 4">
            <a:extLst>
              <a:ext uri="{FF2B5EF4-FFF2-40B4-BE49-F238E27FC236}">
                <a16:creationId xmlns:a16="http://schemas.microsoft.com/office/drawing/2014/main" id="{15EC0834-D3E7-8EEB-7E9C-C60ADEDAE72F}"/>
              </a:ext>
            </a:extLst>
          </p:cNvPr>
          <p:cNvSpPr txBox="1"/>
          <p:nvPr/>
        </p:nvSpPr>
        <p:spPr>
          <a:xfrm>
            <a:off x="3490404" y="4497208"/>
            <a:ext cx="5211192" cy="424732"/>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400" dirty="0">
                <a:solidFill>
                  <a:srgbClr val="BB6827"/>
                </a:solidFill>
                <a:latin typeface="+mj-lt"/>
              </a:rPr>
              <a:t>May 2026</a:t>
            </a:r>
            <a:endParaRPr kumimoji="0" lang="en-GB" sz="2400" i="0" u="none" strike="noStrike" kern="1200" cap="none" spc="0" normalizeH="0" baseline="0" noProof="0" dirty="0">
              <a:ln>
                <a:noFill/>
              </a:ln>
              <a:solidFill>
                <a:srgbClr val="BB6827"/>
              </a:solidFill>
              <a:effectLst/>
              <a:uLnTx/>
              <a:uFillTx/>
              <a:latin typeface="+mj-lt"/>
            </a:endParaRPr>
          </a:p>
        </p:txBody>
      </p:sp>
      <p:sp>
        <p:nvSpPr>
          <p:cNvPr id="6" name="Marcador de Posição do Texto 5">
            <a:extLst>
              <a:ext uri="{FF2B5EF4-FFF2-40B4-BE49-F238E27FC236}">
                <a16:creationId xmlns:a16="http://schemas.microsoft.com/office/drawing/2014/main" id="{A5490BF1-6401-3D1B-E60D-73F7DAEF614E}"/>
              </a:ext>
            </a:extLst>
          </p:cNvPr>
          <p:cNvSpPr>
            <a:spLocks noGrp="1"/>
          </p:cNvSpPr>
          <p:nvPr>
            <p:ph type="body" idx="1"/>
          </p:nvPr>
        </p:nvSpPr>
        <p:spPr/>
        <p:txBody>
          <a:bodyPr>
            <a:normAutofit/>
          </a:bodyPr>
          <a:lstStyle/>
          <a:p>
            <a:r>
              <a:rPr lang="en-US" b="0" dirty="0"/>
              <a:t>A Walk Through a Public Green Space</a:t>
            </a:r>
            <a:r>
              <a:rPr lang="el-GR" b="0" dirty="0"/>
              <a:t>: </a:t>
            </a:r>
            <a:r>
              <a:rPr lang="en-US" b="0" dirty="0"/>
              <a:t>Designing Habitats for Humans and Wildlife</a:t>
            </a:r>
            <a:r>
              <a:rPr lang="pt-PT" b="0" dirty="0"/>
              <a:t> </a:t>
            </a:r>
            <a:endParaRPr lang="en-US" b="0" dirty="0"/>
          </a:p>
        </p:txBody>
      </p:sp>
    </p:spTree>
    <p:extLst>
      <p:ext uri="{BB962C8B-B14F-4D97-AF65-F5344CB8AC3E}">
        <p14:creationId xmlns:p14="http://schemas.microsoft.com/office/powerpoint/2010/main" val="1074225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A625D6-E49B-9FAA-F7DB-33174C120A2F}"/>
              </a:ext>
            </a:extLst>
          </p:cNvPr>
          <p:cNvSpPr>
            <a:spLocks noGrp="1"/>
          </p:cNvSpPr>
          <p:nvPr>
            <p:ph type="title"/>
          </p:nvPr>
        </p:nvSpPr>
        <p:spPr/>
        <p:txBody>
          <a:bodyPr/>
          <a:lstStyle/>
          <a:p>
            <a:r>
              <a:rPr lang="en-GB" dirty="0"/>
              <a:t>Nature-based Solutions (</a:t>
            </a:r>
            <a:r>
              <a:rPr lang="en-GB" dirty="0" err="1"/>
              <a:t>NbS</a:t>
            </a:r>
            <a:r>
              <a:rPr lang="en-GB" dirty="0"/>
              <a:t>)</a:t>
            </a:r>
          </a:p>
        </p:txBody>
      </p:sp>
      <p:sp>
        <p:nvSpPr>
          <p:cNvPr id="2" name="Content Placeholder 1">
            <a:extLst>
              <a:ext uri="{FF2B5EF4-FFF2-40B4-BE49-F238E27FC236}">
                <a16:creationId xmlns:a16="http://schemas.microsoft.com/office/drawing/2014/main" id="{619450E5-3340-F6BF-159E-3B8D85EBCDAA}"/>
              </a:ext>
            </a:extLst>
          </p:cNvPr>
          <p:cNvSpPr>
            <a:spLocks noGrp="1"/>
          </p:cNvSpPr>
          <p:nvPr>
            <p:ph idx="1"/>
          </p:nvPr>
        </p:nvSpPr>
        <p:spPr>
          <a:xfrm>
            <a:off x="862632" y="1652524"/>
            <a:ext cx="6891529" cy="5187820"/>
          </a:xfrm>
        </p:spPr>
        <p:txBody>
          <a:bodyPr>
            <a:normAutofit/>
          </a:bodyPr>
          <a:lstStyle/>
          <a:p>
            <a:pPr algn="l"/>
            <a:r>
              <a:rPr lang="en-GB" dirty="0">
                <a:latin typeface="+mj-lt"/>
              </a:rPr>
              <a:t>Use ecosystems and the services they provide to address societal challenges (e.g., climate change, food security, natural disasters).</a:t>
            </a:r>
          </a:p>
          <a:p>
            <a:pPr algn="l"/>
            <a:endParaRPr lang="en-GB" dirty="0">
              <a:latin typeface="+mj-lt"/>
            </a:endParaRPr>
          </a:p>
          <a:p>
            <a:pPr algn="l"/>
            <a:r>
              <a:rPr lang="en-GB" dirty="0">
                <a:latin typeface="+mj-lt"/>
              </a:rPr>
              <a:t>For solutions to work with ecosystems rather than relying on conventional engineering interventions, to adapt and mitigate climate change effects.</a:t>
            </a:r>
          </a:p>
          <a:p>
            <a:pPr marL="0" indent="0" algn="l">
              <a:buNone/>
            </a:pPr>
            <a:endParaRPr lang="en-GB" dirty="0">
              <a:latin typeface="+mj-lt"/>
            </a:endParaRPr>
          </a:p>
          <a:p>
            <a:pPr algn="l"/>
            <a:r>
              <a:rPr lang="en-GB" dirty="0">
                <a:latin typeface="+mj-lt"/>
              </a:rPr>
              <a:t>Can often be used in conjugation with other intervention types. </a:t>
            </a:r>
          </a:p>
          <a:p>
            <a:pPr algn="l"/>
            <a:endParaRPr lang="en-GB" dirty="0">
              <a:latin typeface="+mj-lt"/>
            </a:endParaRPr>
          </a:p>
          <a:p>
            <a:pPr marL="0" indent="0" algn="l">
              <a:buNone/>
            </a:pPr>
            <a:endParaRPr lang="pt-PT" dirty="0">
              <a:latin typeface="+mj-lt"/>
            </a:endParaRPr>
          </a:p>
          <a:p>
            <a:pPr marL="0" indent="0" algn="l">
              <a:buNone/>
            </a:pPr>
            <a:endParaRPr lang="en-GB" dirty="0">
              <a:latin typeface="+mj-lt"/>
            </a:endParaRPr>
          </a:p>
          <a:p>
            <a:pPr algn="l"/>
            <a:endParaRPr lang="en-GB" dirty="0">
              <a:latin typeface="+mj-lt"/>
            </a:endParaRPr>
          </a:p>
        </p:txBody>
      </p:sp>
      <p:pic>
        <p:nvPicPr>
          <p:cNvPr id="2052" name="Picture 4" descr="How Nature-Based Solutions Can Help Fight Climate Change | Asian  Development Bank">
            <a:extLst>
              <a:ext uri="{FF2B5EF4-FFF2-40B4-BE49-F238E27FC236}">
                <a16:creationId xmlns:a16="http://schemas.microsoft.com/office/drawing/2014/main" id="{1DD56E97-D5BA-A05D-F5EF-691C304C04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3604" y="1652524"/>
            <a:ext cx="3821176" cy="3821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056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223A3-B064-8007-2781-D8F4252F5008}"/>
              </a:ext>
            </a:extLst>
          </p:cNvPr>
          <p:cNvSpPr>
            <a:spLocks noGrp="1"/>
          </p:cNvSpPr>
          <p:nvPr>
            <p:ph type="title"/>
          </p:nvPr>
        </p:nvSpPr>
        <p:spPr/>
        <p:txBody>
          <a:bodyPr/>
          <a:lstStyle/>
          <a:p>
            <a:r>
              <a:rPr lang="en-GB" dirty="0"/>
              <a:t>Nature-based Solutions (</a:t>
            </a:r>
            <a:r>
              <a:rPr lang="en-GB" dirty="0" err="1"/>
              <a:t>NbS</a:t>
            </a:r>
            <a:r>
              <a:rPr lang="en-GB" dirty="0"/>
              <a:t>)</a:t>
            </a:r>
            <a:endParaRPr lang="en-GB" dirty="0">
              <a:solidFill>
                <a:srgbClr val="008B80"/>
              </a:solidFill>
            </a:endParaRPr>
          </a:p>
        </p:txBody>
      </p:sp>
      <p:sp>
        <p:nvSpPr>
          <p:cNvPr id="3" name="Content Placeholder 2">
            <a:extLst>
              <a:ext uri="{FF2B5EF4-FFF2-40B4-BE49-F238E27FC236}">
                <a16:creationId xmlns:a16="http://schemas.microsoft.com/office/drawing/2014/main" id="{6B927497-ED3C-5BEA-0C2F-6DAD7C28F3D0}"/>
              </a:ext>
            </a:extLst>
          </p:cNvPr>
          <p:cNvSpPr>
            <a:spLocks noGrp="1"/>
          </p:cNvSpPr>
          <p:nvPr>
            <p:ph idx="1"/>
          </p:nvPr>
        </p:nvSpPr>
        <p:spPr>
          <a:xfrm>
            <a:off x="838200" y="1305055"/>
            <a:ext cx="5782056" cy="2645153"/>
          </a:xfrm>
        </p:spPr>
        <p:txBody>
          <a:bodyPr>
            <a:normAutofit/>
          </a:bodyPr>
          <a:lstStyle/>
          <a:p>
            <a:pPr algn="l"/>
            <a:r>
              <a:rPr lang="en-US" sz="2000" i="1" dirty="0">
                <a:solidFill>
                  <a:srgbClr val="008B80"/>
                </a:solidFill>
                <a:latin typeface="+mj-lt"/>
              </a:rPr>
              <a:t>Nature</a:t>
            </a:r>
            <a:r>
              <a:rPr lang="en-US" sz="2000" i="1" dirty="0">
                <a:latin typeface="+mj-lt"/>
              </a:rPr>
              <a:t> </a:t>
            </a:r>
            <a:r>
              <a:rPr lang="en-US" sz="2000" dirty="0">
                <a:latin typeface="+mj-lt"/>
              </a:rPr>
              <a:t>relates to biodiversity (species, habitats, ecosystems) and/or ecosystem services.</a:t>
            </a:r>
            <a:endParaRPr lang="pt-PT" sz="2000" dirty="0">
              <a:latin typeface="+mj-lt"/>
            </a:endParaRPr>
          </a:p>
          <a:p>
            <a:pPr lvl="0" algn="l"/>
            <a:r>
              <a:rPr lang="en-US" sz="2000" i="1" dirty="0">
                <a:solidFill>
                  <a:srgbClr val="008B80"/>
                </a:solidFill>
                <a:latin typeface="+mj-lt"/>
              </a:rPr>
              <a:t>Nature-based</a:t>
            </a:r>
            <a:r>
              <a:rPr lang="en-US" sz="2000" i="1" dirty="0">
                <a:latin typeface="+mj-lt"/>
              </a:rPr>
              <a:t> </a:t>
            </a:r>
            <a:r>
              <a:rPr lang="en-US" sz="2000" dirty="0">
                <a:latin typeface="+mj-lt"/>
              </a:rPr>
              <a:t>refers to ecosystem approaches, or direct utilization of elements of biodiversity.</a:t>
            </a:r>
            <a:endParaRPr lang="pt-PT" sz="2000" dirty="0">
              <a:latin typeface="+mj-lt"/>
            </a:endParaRPr>
          </a:p>
          <a:p>
            <a:pPr lvl="0" algn="l"/>
            <a:r>
              <a:rPr lang="en-US" sz="2000" i="1" dirty="0">
                <a:solidFill>
                  <a:srgbClr val="008B80"/>
                </a:solidFill>
                <a:latin typeface="+mj-lt"/>
              </a:rPr>
              <a:t>Solutions</a:t>
            </a:r>
            <a:r>
              <a:rPr lang="en-US" sz="2000" dirty="0">
                <a:latin typeface="+mj-lt"/>
              </a:rPr>
              <a:t> refers to a specific problem or challenge for which some recognizable solution or more beneficial outcome exist.</a:t>
            </a:r>
          </a:p>
          <a:p>
            <a:pPr lvl="0" algn="l"/>
            <a:endParaRPr lang="en-GB" sz="2000" dirty="0">
              <a:latin typeface="+mj-lt"/>
            </a:endParaRPr>
          </a:p>
          <a:p>
            <a:pPr marL="0" indent="0" algn="l">
              <a:buNone/>
            </a:pPr>
            <a:endParaRPr lang="en-GB" sz="2000" dirty="0">
              <a:latin typeface="+mj-lt"/>
            </a:endParaRPr>
          </a:p>
        </p:txBody>
      </p:sp>
      <p:pic>
        <p:nvPicPr>
          <p:cNvPr id="1026" name="Picture 2" descr="Community of Practice on Nature-based Solutions in Water Resource  Management by GWP CEE - PA 05">
            <a:extLst>
              <a:ext uri="{FF2B5EF4-FFF2-40B4-BE49-F238E27FC236}">
                <a16:creationId xmlns:a16="http://schemas.microsoft.com/office/drawing/2014/main" id="{8D067D7E-2757-A404-D379-3407A5A216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7518" y="1331091"/>
            <a:ext cx="3770376" cy="267455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a:extLst>
              <a:ext uri="{FF2B5EF4-FFF2-40B4-BE49-F238E27FC236}">
                <a16:creationId xmlns:a16="http://schemas.microsoft.com/office/drawing/2014/main" id="{A0190D68-44AC-5FDA-6E59-B78E390E9D6B}"/>
              </a:ext>
            </a:extLst>
          </p:cNvPr>
          <p:cNvSpPr txBox="1"/>
          <p:nvPr/>
        </p:nvSpPr>
        <p:spPr>
          <a:xfrm>
            <a:off x="838200" y="3946024"/>
            <a:ext cx="10719816" cy="2546851"/>
          </a:xfrm>
          <a:prstGeom prst="rect">
            <a:avLst/>
          </a:prstGeom>
          <a:noFill/>
        </p:spPr>
        <p:txBody>
          <a:bodyPr wrap="square">
            <a:spAutoFit/>
          </a:bodyPr>
          <a:lstStyle/>
          <a:p>
            <a:pPr marL="0" indent="0">
              <a:buNone/>
            </a:pPr>
            <a:r>
              <a:rPr lang="en-GB" sz="2000" dirty="0">
                <a:solidFill>
                  <a:srgbClr val="008B80"/>
                </a:solidFill>
                <a:latin typeface="+mj-lt"/>
              </a:rPr>
              <a:t>Definitions</a:t>
            </a:r>
          </a:p>
          <a:p>
            <a:pPr marL="0" indent="0">
              <a:buNone/>
            </a:pPr>
            <a:endParaRPr lang="en-GB" sz="500" dirty="0">
              <a:latin typeface="+mj-lt"/>
            </a:endParaRPr>
          </a:p>
          <a:p>
            <a:pPr marL="0" indent="0">
              <a:buNone/>
            </a:pPr>
            <a:r>
              <a:rPr lang="en-US" sz="2000" dirty="0">
                <a:latin typeface="+mj-lt"/>
              </a:rPr>
              <a:t>“Actions to protect, sustainably manage, and restore natural or modified ecosystems, that address societal challenges effectively and adaptively, simultaneously providing human well-being and biodiversity benefits.” (IUCN, 2016)</a:t>
            </a:r>
          </a:p>
          <a:p>
            <a:pPr marL="0" indent="0">
              <a:buNone/>
            </a:pPr>
            <a:endParaRPr lang="en-US" sz="1050" dirty="0">
              <a:latin typeface="+mj-lt"/>
            </a:endParaRPr>
          </a:p>
          <a:p>
            <a:pPr marL="0" indent="0">
              <a:buNone/>
            </a:pPr>
            <a:r>
              <a:rPr lang="en-US" sz="2000" dirty="0">
                <a:latin typeface="+mj-lt"/>
              </a:rPr>
              <a:t>“Actions inspired by, supported by or copied from nature and which aim to help societies address variety of environmental, social and economic challenges in sustainable ways.” (European Commission, 2015)</a:t>
            </a:r>
            <a:endParaRPr lang="pt-PT" sz="2000" dirty="0">
              <a:latin typeface="+mj-lt"/>
            </a:endParaRPr>
          </a:p>
        </p:txBody>
      </p:sp>
    </p:spTree>
    <p:extLst>
      <p:ext uri="{BB962C8B-B14F-4D97-AF65-F5344CB8AC3E}">
        <p14:creationId xmlns:p14="http://schemas.microsoft.com/office/powerpoint/2010/main" val="1136680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D7CCC-F0D5-BCAA-FB9C-9BB94E7D9E5E}"/>
              </a:ext>
            </a:extLst>
          </p:cNvPr>
          <p:cNvSpPr>
            <a:spLocks noGrp="1"/>
          </p:cNvSpPr>
          <p:nvPr>
            <p:ph type="title"/>
          </p:nvPr>
        </p:nvSpPr>
        <p:spPr/>
        <p:txBody>
          <a:bodyPr/>
          <a:lstStyle/>
          <a:p>
            <a:r>
              <a:rPr lang="en-GB" dirty="0" err="1">
                <a:solidFill>
                  <a:srgbClr val="008B80"/>
                </a:solidFill>
              </a:rPr>
              <a:t>NbS</a:t>
            </a:r>
            <a:r>
              <a:rPr lang="en-GB" dirty="0">
                <a:solidFill>
                  <a:srgbClr val="008B80"/>
                </a:solidFill>
              </a:rPr>
              <a:t> Goals</a:t>
            </a:r>
          </a:p>
        </p:txBody>
      </p:sp>
      <p:pic>
        <p:nvPicPr>
          <p:cNvPr id="8" name="Kuva 2" descr="Kuva, joka sisältää kohteen teksti, kuvakaappaus, Verkkosivusto, Verkkomainonta&#10;&#10;Kuvaus luotu automaattisesti">
            <a:extLst>
              <a:ext uri="{FF2B5EF4-FFF2-40B4-BE49-F238E27FC236}">
                <a16:creationId xmlns:a16="http://schemas.microsoft.com/office/drawing/2014/main" id="{2BA78B92-09A8-3234-108D-47D27E0F238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05338" y="1035170"/>
            <a:ext cx="3381324" cy="5065116"/>
          </a:xfrm>
          <a:prstGeom prst="rect">
            <a:avLst/>
          </a:prstGeom>
          <a:noFill/>
          <a:ln>
            <a:noFill/>
          </a:ln>
        </p:spPr>
      </p:pic>
      <p:sp>
        <p:nvSpPr>
          <p:cNvPr id="3" name="CaixaDeTexto 2">
            <a:extLst>
              <a:ext uri="{FF2B5EF4-FFF2-40B4-BE49-F238E27FC236}">
                <a16:creationId xmlns:a16="http://schemas.microsoft.com/office/drawing/2014/main" id="{5A355028-2287-52B9-3DE9-500A378C2B98}"/>
              </a:ext>
            </a:extLst>
          </p:cNvPr>
          <p:cNvSpPr txBox="1"/>
          <p:nvPr/>
        </p:nvSpPr>
        <p:spPr>
          <a:xfrm>
            <a:off x="5931680" y="6100286"/>
            <a:ext cx="2400300" cy="261610"/>
          </a:xfrm>
          <a:prstGeom prst="rect">
            <a:avLst/>
          </a:prstGeom>
          <a:noFill/>
        </p:spPr>
        <p:txBody>
          <a:bodyPr wrap="square" rtlCol="0">
            <a:spAutoFit/>
          </a:bodyPr>
          <a:lstStyle/>
          <a:p>
            <a:r>
              <a:rPr lang="en-US" sz="1100" dirty="0">
                <a:solidFill>
                  <a:srgbClr val="008B80"/>
                </a:solidFill>
                <a:latin typeface="Aptos" panose="020B0004020202020204" pitchFamily="34" charset="0"/>
              </a:rPr>
              <a:t>European Commission, 2015 </a:t>
            </a:r>
          </a:p>
        </p:txBody>
      </p:sp>
    </p:spTree>
    <p:extLst>
      <p:ext uri="{BB962C8B-B14F-4D97-AF65-F5344CB8AC3E}">
        <p14:creationId xmlns:p14="http://schemas.microsoft.com/office/powerpoint/2010/main" val="2748930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90219-DD1B-FF58-AF58-AD4F654ED2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1AE63-ED38-B1B2-D846-BFA37241FD06}"/>
              </a:ext>
            </a:extLst>
          </p:cNvPr>
          <p:cNvSpPr>
            <a:spLocks noGrp="1"/>
          </p:cNvSpPr>
          <p:nvPr>
            <p:ph type="title"/>
          </p:nvPr>
        </p:nvSpPr>
        <p:spPr>
          <a:xfrm>
            <a:off x="4013828" y="2407920"/>
            <a:ext cx="5010912" cy="1516380"/>
          </a:xfrm>
        </p:spPr>
        <p:txBody>
          <a:bodyPr>
            <a:normAutofit/>
          </a:bodyPr>
          <a:lstStyle/>
          <a:p>
            <a:r>
              <a:rPr lang="en-GB" sz="5400" dirty="0" err="1"/>
              <a:t>NbS</a:t>
            </a:r>
            <a:r>
              <a:rPr lang="en-GB" sz="5400" dirty="0"/>
              <a:t> Examples</a:t>
            </a:r>
          </a:p>
        </p:txBody>
      </p:sp>
      <p:pic>
        <p:nvPicPr>
          <p:cNvPr id="8194" name="Picture 2" descr="Nature-based Solutions for Climate Resilient Cities - CityAdapt">
            <a:extLst>
              <a:ext uri="{FF2B5EF4-FFF2-40B4-BE49-F238E27FC236}">
                <a16:creationId xmlns:a16="http://schemas.microsoft.com/office/drawing/2014/main" id="{7FC1F79C-2628-7C19-B594-955C53F74F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7480" y="2941982"/>
            <a:ext cx="6334520" cy="3916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484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FF06F-8EB4-0F10-F119-7CA566D60928}"/>
              </a:ext>
            </a:extLst>
          </p:cNvPr>
          <p:cNvSpPr>
            <a:spLocks noGrp="1"/>
          </p:cNvSpPr>
          <p:nvPr>
            <p:ph type="title"/>
          </p:nvPr>
        </p:nvSpPr>
        <p:spPr/>
        <p:txBody>
          <a:bodyPr/>
          <a:lstStyle/>
          <a:p>
            <a:r>
              <a:rPr lang="en-GB" dirty="0"/>
              <a:t>Ecosystem Restoration </a:t>
            </a:r>
          </a:p>
        </p:txBody>
      </p:sp>
      <p:sp>
        <p:nvSpPr>
          <p:cNvPr id="3" name="Content Placeholder 2">
            <a:extLst>
              <a:ext uri="{FF2B5EF4-FFF2-40B4-BE49-F238E27FC236}">
                <a16:creationId xmlns:a16="http://schemas.microsoft.com/office/drawing/2014/main" id="{87C74D6C-BB3E-EADA-D9F6-B3E3009EFB16}"/>
              </a:ext>
            </a:extLst>
          </p:cNvPr>
          <p:cNvSpPr>
            <a:spLocks noGrp="1"/>
          </p:cNvSpPr>
          <p:nvPr>
            <p:ph idx="1"/>
          </p:nvPr>
        </p:nvSpPr>
        <p:spPr>
          <a:xfrm>
            <a:off x="838200" y="1168529"/>
            <a:ext cx="10164580" cy="5187820"/>
          </a:xfrm>
        </p:spPr>
        <p:txBody>
          <a:bodyPr/>
          <a:lstStyle/>
          <a:p>
            <a:pPr lvl="0" algn="l"/>
            <a:r>
              <a:rPr lang="en-US" dirty="0">
                <a:latin typeface="+mj-lt"/>
              </a:rPr>
              <a:t>Reforestation and replantation of native vegetation to restore degraded landscapes.</a:t>
            </a:r>
            <a:endParaRPr lang="pt-PT" dirty="0">
              <a:latin typeface="+mj-lt"/>
            </a:endParaRPr>
          </a:p>
          <a:p>
            <a:pPr lvl="0" algn="l"/>
            <a:r>
              <a:rPr lang="en-US" dirty="0">
                <a:latin typeface="+mj-lt"/>
              </a:rPr>
              <a:t>Restoration of wetlands to improve water quality and biodiversity.</a:t>
            </a:r>
            <a:endParaRPr lang="pt-PT" dirty="0">
              <a:latin typeface="+mj-lt"/>
            </a:endParaRPr>
          </a:p>
          <a:p>
            <a:pPr lvl="0" algn="l"/>
            <a:r>
              <a:rPr lang="en-US" dirty="0">
                <a:latin typeface="+mj-lt"/>
              </a:rPr>
              <a:t>Regeneration of coral reefs and revitalization of depleted fisheries. </a:t>
            </a:r>
            <a:endParaRPr lang="pt-PT" dirty="0">
              <a:latin typeface="+mj-lt"/>
            </a:endParaRPr>
          </a:p>
          <a:p>
            <a:pPr lvl="0" algn="l"/>
            <a:r>
              <a:rPr lang="en-US" dirty="0">
                <a:latin typeface="+mj-lt"/>
              </a:rPr>
              <a:t>Rewilding of landscapes with key species in restoring and maintaining the structure and function of ecosystems.</a:t>
            </a:r>
            <a:endParaRPr lang="pt-PT" dirty="0">
              <a:latin typeface="+mj-lt"/>
            </a:endParaRPr>
          </a:p>
          <a:p>
            <a:pPr marL="0" indent="0" algn="l">
              <a:buNone/>
            </a:pPr>
            <a:endParaRPr lang="en-GB" dirty="0">
              <a:latin typeface="+mj-lt"/>
            </a:endParaRPr>
          </a:p>
        </p:txBody>
      </p:sp>
      <p:pic>
        <p:nvPicPr>
          <p:cNvPr id="3074" name="Picture 2" descr="Ecological restoration | Definition, Characteristics, Examples &amp; Facts |  Britannica">
            <a:extLst>
              <a:ext uri="{FF2B5EF4-FFF2-40B4-BE49-F238E27FC236}">
                <a16:creationId xmlns:a16="http://schemas.microsoft.com/office/drawing/2014/main" id="{5D5E36F4-0999-D595-94E4-8BB0C1932D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7200" y="3896638"/>
            <a:ext cx="6595872" cy="2459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412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6AF42-9C5B-471D-4D24-D3E640F976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F4E54-B1F7-49B2-84D5-903987C09822}"/>
              </a:ext>
            </a:extLst>
          </p:cNvPr>
          <p:cNvSpPr>
            <a:spLocks noGrp="1"/>
          </p:cNvSpPr>
          <p:nvPr>
            <p:ph type="title"/>
          </p:nvPr>
        </p:nvSpPr>
        <p:spPr/>
        <p:txBody>
          <a:bodyPr/>
          <a:lstStyle/>
          <a:p>
            <a:r>
              <a:rPr lang="en-GB" dirty="0"/>
              <a:t>Ecosystem Protection </a:t>
            </a:r>
          </a:p>
        </p:txBody>
      </p:sp>
      <p:sp>
        <p:nvSpPr>
          <p:cNvPr id="3" name="Content Placeholder 2">
            <a:extLst>
              <a:ext uri="{FF2B5EF4-FFF2-40B4-BE49-F238E27FC236}">
                <a16:creationId xmlns:a16="http://schemas.microsoft.com/office/drawing/2014/main" id="{88543C8E-D95B-7EBF-EC6E-B7D9E2C98F4A}"/>
              </a:ext>
            </a:extLst>
          </p:cNvPr>
          <p:cNvSpPr>
            <a:spLocks noGrp="1"/>
          </p:cNvSpPr>
          <p:nvPr>
            <p:ph idx="1"/>
          </p:nvPr>
        </p:nvSpPr>
        <p:spPr>
          <a:xfrm>
            <a:off x="838199" y="1305055"/>
            <a:ext cx="6592621" cy="5187820"/>
          </a:xfrm>
        </p:spPr>
        <p:txBody>
          <a:bodyPr>
            <a:normAutofit/>
          </a:bodyPr>
          <a:lstStyle/>
          <a:p>
            <a:pPr lvl="0" algn="l"/>
            <a:r>
              <a:rPr lang="en-US" dirty="0">
                <a:latin typeface="+mj-lt"/>
              </a:rPr>
              <a:t>Conservation of undisturbed semi-natural areas to maintain their ecological integrity and the services they provide.</a:t>
            </a:r>
            <a:endParaRPr lang="pt-PT" dirty="0">
              <a:latin typeface="+mj-lt"/>
            </a:endParaRPr>
          </a:p>
          <a:p>
            <a:pPr lvl="0" algn="l"/>
            <a:r>
              <a:rPr lang="en-US" dirty="0">
                <a:latin typeface="+mj-lt"/>
              </a:rPr>
              <a:t>Establishment of protected areas to preserve wilderness and conserve biodiversity (e.g., </a:t>
            </a:r>
            <a:r>
              <a:rPr lang="en-US" i="1" dirty="0">
                <a:latin typeface="+mj-lt"/>
              </a:rPr>
              <a:t>Natura 2000</a:t>
            </a:r>
            <a:r>
              <a:rPr lang="en-US" dirty="0">
                <a:latin typeface="+mj-lt"/>
              </a:rPr>
              <a:t> – </a:t>
            </a:r>
            <a:r>
              <a:rPr lang="en-US" noProof="0" dirty="0">
                <a:latin typeface="+mj-lt"/>
              </a:rPr>
              <a:t>EU’s network of protected sites that conserve Europe’s most valuable species and habitats).</a:t>
            </a:r>
            <a:endParaRPr lang="pt-PT" dirty="0">
              <a:latin typeface="+mj-lt"/>
            </a:endParaRPr>
          </a:p>
          <a:p>
            <a:pPr lvl="0" algn="l"/>
            <a:r>
              <a:rPr lang="en-US" dirty="0">
                <a:latin typeface="+mj-lt"/>
              </a:rPr>
              <a:t>Restoration of degraded peatland ecosystems to mitigate climate-related challenges.</a:t>
            </a:r>
            <a:endParaRPr lang="pt-PT" dirty="0">
              <a:latin typeface="+mj-lt"/>
            </a:endParaRPr>
          </a:p>
          <a:p>
            <a:pPr lvl="0" algn="l"/>
            <a:r>
              <a:rPr lang="en-US" dirty="0">
                <a:latin typeface="+mj-lt"/>
              </a:rPr>
              <a:t>Indigenous land tenure systems, empowerment of local communities in natural resource management through initiatives. </a:t>
            </a:r>
            <a:endParaRPr lang="pt-PT" dirty="0">
              <a:latin typeface="+mj-lt"/>
            </a:endParaRPr>
          </a:p>
          <a:p>
            <a:pPr marL="0" indent="0" algn="l">
              <a:buNone/>
            </a:pPr>
            <a:endParaRPr lang="en-GB" dirty="0">
              <a:latin typeface="+mj-lt"/>
            </a:endParaRPr>
          </a:p>
        </p:txBody>
      </p:sp>
      <p:pic>
        <p:nvPicPr>
          <p:cNvPr id="4098" name="Picture 2" descr="Protected Area Written on a Sign Against a Woodland - Sign Indicating  Concept Stock Image - Image of advice, nature: 247647257">
            <a:extLst>
              <a:ext uri="{FF2B5EF4-FFF2-40B4-BE49-F238E27FC236}">
                <a16:creationId xmlns:a16="http://schemas.microsoft.com/office/drawing/2014/main" id="{70BEC088-FDC7-002D-1E45-A47CE6A9FC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0820" y="2252772"/>
            <a:ext cx="4347111" cy="2901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91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F720C-1945-3116-5849-FB6B9E6885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66D8C3-C529-BF75-32B4-94FE50118BF4}"/>
              </a:ext>
            </a:extLst>
          </p:cNvPr>
          <p:cNvSpPr>
            <a:spLocks noGrp="1"/>
          </p:cNvSpPr>
          <p:nvPr>
            <p:ph type="title"/>
          </p:nvPr>
        </p:nvSpPr>
        <p:spPr/>
        <p:txBody>
          <a:bodyPr/>
          <a:lstStyle/>
          <a:p>
            <a:r>
              <a:rPr lang="en-US" dirty="0"/>
              <a:t>Green-blue Infra and Sustainable Urban Design </a:t>
            </a:r>
            <a:endParaRPr lang="pt-PT" dirty="0"/>
          </a:p>
        </p:txBody>
      </p:sp>
      <p:sp>
        <p:nvSpPr>
          <p:cNvPr id="3" name="Content Placeholder 2">
            <a:extLst>
              <a:ext uri="{FF2B5EF4-FFF2-40B4-BE49-F238E27FC236}">
                <a16:creationId xmlns:a16="http://schemas.microsoft.com/office/drawing/2014/main" id="{08FF2C8A-BED0-D126-941D-484E7AAF16EE}"/>
              </a:ext>
            </a:extLst>
          </p:cNvPr>
          <p:cNvSpPr>
            <a:spLocks noGrp="1"/>
          </p:cNvSpPr>
          <p:nvPr>
            <p:ph idx="1"/>
          </p:nvPr>
        </p:nvSpPr>
        <p:spPr>
          <a:xfrm>
            <a:off x="838199" y="1548384"/>
            <a:ext cx="6926705" cy="4559813"/>
          </a:xfrm>
        </p:spPr>
        <p:txBody>
          <a:bodyPr>
            <a:normAutofit/>
          </a:bodyPr>
          <a:lstStyle/>
          <a:p>
            <a:pPr lvl="0" algn="l"/>
            <a:r>
              <a:rPr lang="en-US" dirty="0">
                <a:latin typeface="+mj-lt"/>
              </a:rPr>
              <a:t>Design, planning and implementation of infra and systems that integrate natural elements, offering multiple benefits to humans and the environment. </a:t>
            </a:r>
            <a:endParaRPr lang="pt-PT" dirty="0">
              <a:latin typeface="+mj-lt"/>
            </a:endParaRPr>
          </a:p>
          <a:p>
            <a:pPr lvl="0" algn="l"/>
            <a:r>
              <a:rPr lang="en-US" dirty="0">
                <a:latin typeface="+mj-lt"/>
              </a:rPr>
              <a:t>Installation of green roofs and walls. </a:t>
            </a:r>
            <a:endParaRPr lang="pt-PT" dirty="0">
              <a:latin typeface="+mj-lt"/>
            </a:endParaRPr>
          </a:p>
          <a:p>
            <a:pPr lvl="0" algn="l"/>
            <a:r>
              <a:rPr lang="en-US" dirty="0">
                <a:latin typeface="+mj-lt"/>
              </a:rPr>
              <a:t>Permeable pavements to enhance water management. </a:t>
            </a:r>
            <a:endParaRPr lang="pt-PT" dirty="0">
              <a:latin typeface="+mj-lt"/>
            </a:endParaRPr>
          </a:p>
          <a:p>
            <a:pPr lvl="0" algn="l"/>
            <a:r>
              <a:rPr lang="en-US" dirty="0">
                <a:latin typeface="+mj-lt"/>
              </a:rPr>
              <a:t>Creating green corridors and spaces.</a:t>
            </a:r>
            <a:endParaRPr lang="pt-PT" dirty="0">
              <a:latin typeface="+mj-lt"/>
            </a:endParaRPr>
          </a:p>
          <a:p>
            <a:pPr lvl="0" algn="l"/>
            <a:r>
              <a:rPr lang="en-US" dirty="0">
                <a:latin typeface="+mj-lt"/>
              </a:rPr>
              <a:t>Community gardens. </a:t>
            </a:r>
            <a:endParaRPr lang="pt-PT" dirty="0">
              <a:latin typeface="+mj-lt"/>
            </a:endParaRPr>
          </a:p>
          <a:p>
            <a:pPr lvl="0" algn="l"/>
            <a:r>
              <a:rPr lang="en-US" dirty="0">
                <a:latin typeface="+mj-lt"/>
              </a:rPr>
              <a:t>Fostering human-nature interaction in urban settings. </a:t>
            </a:r>
            <a:endParaRPr lang="pt-PT" dirty="0">
              <a:latin typeface="+mj-lt"/>
            </a:endParaRPr>
          </a:p>
        </p:txBody>
      </p:sp>
      <p:pic>
        <p:nvPicPr>
          <p:cNvPr id="5128" name="Picture 8">
            <a:extLst>
              <a:ext uri="{FF2B5EF4-FFF2-40B4-BE49-F238E27FC236}">
                <a16:creationId xmlns:a16="http://schemas.microsoft.com/office/drawing/2014/main" id="{819CC66A-AF43-73D0-F916-950B4DE5E8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6624" y="3981195"/>
            <a:ext cx="3434726" cy="1980692"/>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Is the boom in green roofs and living walls good for sustainability?">
            <a:extLst>
              <a:ext uri="{FF2B5EF4-FFF2-40B4-BE49-F238E27FC236}">
                <a16:creationId xmlns:a16="http://schemas.microsoft.com/office/drawing/2014/main" id="{5DF46AAE-DCCA-467E-C279-78DE04E9BA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6624" y="1548384"/>
            <a:ext cx="3440640" cy="2285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5364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14073-8401-AFF5-5DD6-0B02274CD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50486C-5FCC-770A-08E7-E84BD2F1105B}"/>
              </a:ext>
            </a:extLst>
          </p:cNvPr>
          <p:cNvSpPr>
            <a:spLocks noGrp="1"/>
          </p:cNvSpPr>
          <p:nvPr>
            <p:ph type="title"/>
          </p:nvPr>
        </p:nvSpPr>
        <p:spPr>
          <a:xfrm>
            <a:off x="838200" y="522290"/>
            <a:ext cx="10515600" cy="649710"/>
          </a:xfrm>
        </p:spPr>
        <p:txBody>
          <a:bodyPr>
            <a:normAutofit fontScale="90000"/>
          </a:bodyPr>
          <a:lstStyle/>
          <a:p>
            <a:r>
              <a:rPr lang="en-US" dirty="0"/>
              <a:t>Ecosystem-based Approaches (</a:t>
            </a:r>
            <a:r>
              <a:rPr lang="en-US" dirty="0" err="1"/>
              <a:t>EbA</a:t>
            </a:r>
            <a:r>
              <a:rPr lang="en-US" dirty="0"/>
              <a:t>) &amp; Ecosystem Disaster Risk Reduction (Eco-DDR) </a:t>
            </a:r>
            <a:endParaRPr lang="pt-PT" dirty="0"/>
          </a:p>
        </p:txBody>
      </p:sp>
      <p:sp>
        <p:nvSpPr>
          <p:cNvPr id="3" name="Content Placeholder 2">
            <a:extLst>
              <a:ext uri="{FF2B5EF4-FFF2-40B4-BE49-F238E27FC236}">
                <a16:creationId xmlns:a16="http://schemas.microsoft.com/office/drawing/2014/main" id="{8FD08890-4144-5840-6D6F-669304D20823}"/>
              </a:ext>
            </a:extLst>
          </p:cNvPr>
          <p:cNvSpPr>
            <a:spLocks noGrp="1"/>
          </p:cNvSpPr>
          <p:nvPr>
            <p:ph idx="1"/>
          </p:nvPr>
        </p:nvSpPr>
        <p:spPr>
          <a:xfrm>
            <a:off x="838200" y="1663221"/>
            <a:ext cx="5007964" cy="4078011"/>
          </a:xfrm>
        </p:spPr>
        <p:txBody>
          <a:bodyPr>
            <a:noAutofit/>
          </a:bodyPr>
          <a:lstStyle/>
          <a:p>
            <a:pPr lvl="0" algn="l"/>
            <a:r>
              <a:rPr lang="en-US" dirty="0" err="1">
                <a:latin typeface="+mj-lt"/>
              </a:rPr>
              <a:t>EbA</a:t>
            </a:r>
            <a:r>
              <a:rPr lang="en-US" dirty="0">
                <a:latin typeface="+mj-lt"/>
              </a:rPr>
              <a:t> focus on climate-related hazards to slow-onset climate change impacts, such as sea level rise. </a:t>
            </a:r>
          </a:p>
          <a:p>
            <a:pPr lvl="0" algn="l"/>
            <a:r>
              <a:rPr lang="en-US" dirty="0">
                <a:latin typeface="+mj-lt"/>
              </a:rPr>
              <a:t>Agroecological methods to restore and maintain soil health and protect water resources. </a:t>
            </a:r>
            <a:endParaRPr lang="pt-PT" dirty="0">
              <a:latin typeface="+mj-lt"/>
            </a:endParaRPr>
          </a:p>
          <a:p>
            <a:pPr lvl="0" algn="l"/>
            <a:r>
              <a:rPr lang="en-US" dirty="0">
                <a:latin typeface="+mj-lt"/>
              </a:rPr>
              <a:t>Mangrove restoration and sustainable management of forests as climate change resilience strategies. </a:t>
            </a:r>
            <a:endParaRPr lang="pt-PT" dirty="0">
              <a:latin typeface="+mj-lt"/>
            </a:endParaRPr>
          </a:p>
          <a:p>
            <a:pPr lvl="0" algn="l"/>
            <a:endParaRPr lang="pt-PT" dirty="0">
              <a:latin typeface="+mj-lt"/>
            </a:endParaRPr>
          </a:p>
        </p:txBody>
      </p:sp>
      <p:pic>
        <p:nvPicPr>
          <p:cNvPr id="4" name="Picture 4" descr="Planting Mangrove Forests Is Paying Off in Indonesia">
            <a:extLst>
              <a:ext uri="{FF2B5EF4-FFF2-40B4-BE49-F238E27FC236}">
                <a16:creationId xmlns:a16="http://schemas.microsoft.com/office/drawing/2014/main" id="{5D0B403B-E560-39F9-A1DF-0FA028043F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2" y="2221371"/>
            <a:ext cx="5181598" cy="2916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065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33C5D-9FEB-C94C-A1ED-F4D54C0B1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1C7B5-8FC2-CD34-9F5E-B7315E7C2508}"/>
              </a:ext>
            </a:extLst>
          </p:cNvPr>
          <p:cNvSpPr>
            <a:spLocks noGrp="1"/>
          </p:cNvSpPr>
          <p:nvPr>
            <p:ph type="title"/>
          </p:nvPr>
        </p:nvSpPr>
        <p:spPr>
          <a:xfrm>
            <a:off x="838200" y="522290"/>
            <a:ext cx="10515600" cy="649710"/>
          </a:xfrm>
        </p:spPr>
        <p:txBody>
          <a:bodyPr>
            <a:normAutofit fontScale="90000"/>
          </a:bodyPr>
          <a:lstStyle/>
          <a:p>
            <a:r>
              <a:rPr lang="en-US" dirty="0"/>
              <a:t>Ecosystem-based Approaches (</a:t>
            </a:r>
            <a:r>
              <a:rPr lang="en-US" dirty="0" err="1"/>
              <a:t>EbA</a:t>
            </a:r>
            <a:r>
              <a:rPr lang="en-US" dirty="0"/>
              <a:t>) &amp; Ecosystem Disaster Risk Reduction (Eco-DDR) </a:t>
            </a:r>
            <a:endParaRPr lang="pt-PT" dirty="0"/>
          </a:p>
        </p:txBody>
      </p:sp>
      <p:sp>
        <p:nvSpPr>
          <p:cNvPr id="3" name="Content Placeholder 2">
            <a:extLst>
              <a:ext uri="{FF2B5EF4-FFF2-40B4-BE49-F238E27FC236}">
                <a16:creationId xmlns:a16="http://schemas.microsoft.com/office/drawing/2014/main" id="{F2A35A9A-77A2-C922-F34B-EC24A39971BA}"/>
              </a:ext>
            </a:extLst>
          </p:cNvPr>
          <p:cNvSpPr>
            <a:spLocks noGrp="1"/>
          </p:cNvSpPr>
          <p:nvPr>
            <p:ph idx="1"/>
          </p:nvPr>
        </p:nvSpPr>
        <p:spPr>
          <a:xfrm>
            <a:off x="838200" y="1799214"/>
            <a:ext cx="6237157" cy="5187820"/>
          </a:xfrm>
        </p:spPr>
        <p:txBody>
          <a:bodyPr>
            <a:normAutofit/>
          </a:bodyPr>
          <a:lstStyle/>
          <a:p>
            <a:pPr lvl="0" algn="l"/>
            <a:r>
              <a:rPr lang="en-US" dirty="0">
                <a:latin typeface="+mj-lt"/>
              </a:rPr>
              <a:t>Eco-DDR addresses both climate-related (e.g., heat waves) and non-climate hazards (e.g., earthquakes).</a:t>
            </a:r>
            <a:endParaRPr lang="pt-PT" dirty="0">
              <a:latin typeface="+mj-lt"/>
            </a:endParaRPr>
          </a:p>
          <a:p>
            <a:pPr lvl="0" algn="l"/>
            <a:r>
              <a:rPr lang="en-US" dirty="0">
                <a:latin typeface="+mj-lt"/>
              </a:rPr>
              <a:t>Restoration of coastal wetlands to mitigate coastal erosion and provide flood protection.</a:t>
            </a:r>
            <a:endParaRPr lang="pt-PT" dirty="0">
              <a:latin typeface="+mj-lt"/>
            </a:endParaRPr>
          </a:p>
          <a:p>
            <a:pPr lvl="0" algn="l"/>
            <a:r>
              <a:rPr lang="en-US" dirty="0">
                <a:latin typeface="+mj-lt"/>
              </a:rPr>
              <a:t>Maintenance of healthy ecosystems to reduce the likelihood and severity of wildfires and landslides on forested mountains and slopes (stabilizing sediments).</a:t>
            </a:r>
            <a:endParaRPr lang="pt-PT" dirty="0">
              <a:latin typeface="+mj-lt"/>
            </a:endParaRPr>
          </a:p>
        </p:txBody>
      </p:sp>
      <p:pic>
        <p:nvPicPr>
          <p:cNvPr id="7170" name="Picture 2" descr="The Victorian Coastal Wetland Restoration Program - Blue Carbon Lab">
            <a:extLst>
              <a:ext uri="{FF2B5EF4-FFF2-40B4-BE49-F238E27FC236}">
                <a16:creationId xmlns:a16="http://schemas.microsoft.com/office/drawing/2014/main" id="{A058AEB4-31E1-CA28-1733-A22187F846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6371" y="2258288"/>
            <a:ext cx="3839442" cy="3135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681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33C5D-9FEB-C94C-A1ED-F4D54C0B1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1C7B5-8FC2-CD34-9F5E-B7315E7C2508}"/>
              </a:ext>
            </a:extLst>
          </p:cNvPr>
          <p:cNvSpPr>
            <a:spLocks noGrp="1"/>
          </p:cNvSpPr>
          <p:nvPr>
            <p:ph type="title"/>
          </p:nvPr>
        </p:nvSpPr>
        <p:spPr>
          <a:xfrm>
            <a:off x="838200" y="522290"/>
            <a:ext cx="10515600" cy="649710"/>
          </a:xfrm>
        </p:spPr>
        <p:txBody>
          <a:bodyPr>
            <a:normAutofit/>
          </a:bodyPr>
          <a:lstStyle/>
          <a:p>
            <a:r>
              <a:rPr lang="en-US" dirty="0"/>
              <a:t>References</a:t>
            </a:r>
            <a:endParaRPr lang="pt-PT" dirty="0"/>
          </a:p>
        </p:txBody>
      </p:sp>
      <p:sp>
        <p:nvSpPr>
          <p:cNvPr id="5" name="Inhaltsplatzhalter 4">
            <a:extLst>
              <a:ext uri="{FF2B5EF4-FFF2-40B4-BE49-F238E27FC236}">
                <a16:creationId xmlns:a16="http://schemas.microsoft.com/office/drawing/2014/main" id="{4172CEA8-A0C2-417A-8290-13B3DB7DE17F}"/>
              </a:ext>
            </a:extLst>
          </p:cNvPr>
          <p:cNvSpPr>
            <a:spLocks noGrp="1"/>
          </p:cNvSpPr>
          <p:nvPr>
            <p:ph idx="1"/>
          </p:nvPr>
        </p:nvSpPr>
        <p:spPr>
          <a:xfrm>
            <a:off x="929640" y="1320282"/>
            <a:ext cx="9734550" cy="5187820"/>
          </a:xfrm>
        </p:spPr>
        <p:txBody>
          <a:bodyPr>
            <a:normAutofit lnSpcReduction="10000"/>
          </a:bodyPr>
          <a:lstStyle/>
          <a:p>
            <a:pPr marL="0" marR="0" indent="0" algn="l">
              <a:lnSpc>
                <a:spcPct val="115000"/>
              </a:lnSpc>
              <a:spcBef>
                <a:spcPts val="0"/>
              </a:spcBef>
              <a:spcAft>
                <a:spcPts val="600"/>
              </a:spcAft>
              <a:buNone/>
            </a:pPr>
            <a:r>
              <a:rPr lang="de-AT" sz="1800" dirty="0" err="1">
                <a:effectLst/>
                <a:latin typeface="+mj-lt"/>
                <a:ea typeface="Aptos" panose="020B0004020202020204"/>
                <a:cs typeface="Times New Roman" panose="02020603050405020304" pitchFamily="18" charset="0"/>
              </a:rPr>
              <a:t>Eisenber</a:t>
            </a:r>
            <a:r>
              <a:rPr lang="de-AT" sz="1800" dirty="0">
                <a:effectLst/>
                <a:latin typeface="+mj-lt"/>
                <a:ea typeface="Aptos" panose="020B0004020202020204"/>
                <a:cs typeface="Times New Roman" panose="02020603050405020304" pitchFamily="18" charset="0"/>
              </a:rPr>
              <a:t>, B., </a:t>
            </a:r>
            <a:r>
              <a:rPr lang="el-GR" sz="1800" dirty="0">
                <a:effectLst/>
                <a:latin typeface="+mj-lt"/>
                <a:ea typeface="Times New Roman" panose="02020603050405020304" pitchFamily="18" charset="0"/>
                <a:cs typeface="Times New Roman" panose="02020603050405020304" pitchFamily="18" charset="0"/>
              </a:rPr>
              <a:t>&amp;</a:t>
            </a:r>
            <a:r>
              <a:rPr lang="el-GR" sz="1800" i="1" dirty="0">
                <a:effectLst/>
                <a:latin typeface="+mj-lt"/>
                <a:ea typeface="Times New Roman" panose="02020603050405020304" pitchFamily="18" charset="0"/>
                <a:cs typeface="Times New Roman" panose="02020603050405020304" pitchFamily="18" charset="0"/>
              </a:rPr>
              <a:t> </a:t>
            </a:r>
            <a:r>
              <a:rPr lang="de-AT" sz="1800" dirty="0" err="1">
                <a:effectLst/>
                <a:latin typeface="+mj-lt"/>
                <a:ea typeface="Aptos" panose="020B0004020202020204"/>
                <a:cs typeface="Times New Roman" panose="02020603050405020304" pitchFamily="18" charset="0"/>
              </a:rPr>
              <a:t>Polcher</a:t>
            </a:r>
            <a:r>
              <a:rPr lang="de-AT" sz="1800" dirty="0">
                <a:effectLst/>
                <a:latin typeface="+mj-lt"/>
                <a:ea typeface="Aptos" panose="020B0004020202020204"/>
                <a:cs typeface="Times New Roman" panose="02020603050405020304" pitchFamily="18" charset="0"/>
              </a:rPr>
              <a:t>, V. (2019). </a:t>
            </a:r>
            <a:r>
              <a:rPr lang="en-US" sz="1800" dirty="0">
                <a:effectLst/>
                <a:latin typeface="+mj-lt"/>
                <a:ea typeface="Aptos" panose="020B0004020202020204"/>
                <a:cs typeface="Times New Roman" panose="02020603050405020304" pitchFamily="18" charset="0"/>
              </a:rPr>
              <a:t>Nature Based Solutions -Technical Handbook. </a:t>
            </a:r>
            <a:r>
              <a:rPr lang="el-GR" sz="1800" i="1" dirty="0">
                <a:effectLst/>
                <a:latin typeface="+mj-lt"/>
                <a:ea typeface="Times New Roman" panose="02020603050405020304" pitchFamily="18" charset="0"/>
                <a:cs typeface="Times New Roman" panose="02020603050405020304" pitchFamily="18" charset="0"/>
              </a:rPr>
              <a:t>Personal Communication</a:t>
            </a:r>
            <a:r>
              <a:rPr lang="el-GR" sz="1800" dirty="0">
                <a:effectLst/>
                <a:latin typeface="+mj-lt"/>
                <a:ea typeface="Times New Roman" panose="02020603050405020304" pitchFamily="18" charset="0"/>
                <a:cs typeface="Times New Roman" panose="02020603050405020304" pitchFamily="18" charset="0"/>
              </a:rPr>
              <a:t>, 2020-02.</a:t>
            </a:r>
            <a:endParaRPr lang="de-AT" sz="1800" dirty="0">
              <a:effectLst/>
              <a:latin typeface="+mj-lt"/>
              <a:ea typeface="Times New Roman" panose="02020603050405020304" pitchFamily="18" charset="0"/>
              <a:cs typeface="Times New Roman" panose="02020603050405020304" pitchFamily="18" charset="0"/>
            </a:endParaRPr>
          </a:p>
          <a:p>
            <a:pPr marL="0" marR="0" indent="0" algn="l">
              <a:lnSpc>
                <a:spcPct val="115000"/>
              </a:lnSpc>
              <a:spcBef>
                <a:spcPts val="0"/>
              </a:spcBef>
              <a:spcAft>
                <a:spcPts val="600"/>
              </a:spcAft>
              <a:buNone/>
            </a:pPr>
            <a:r>
              <a:rPr lang="en-US" sz="1800" dirty="0">
                <a:effectLst/>
                <a:latin typeface="+mj-lt"/>
                <a:ea typeface="Aptos" panose="020B0004020202020204"/>
                <a:cs typeface="Times New Roman" panose="02020603050405020304" pitchFamily="18" charset="0"/>
              </a:rPr>
              <a:t>European Commission</a:t>
            </a:r>
            <a:r>
              <a:rPr lang="el-GR" sz="1800" dirty="0">
                <a:effectLst/>
                <a:latin typeface="+mj-lt"/>
                <a:ea typeface="Times New Roman" panose="02020603050405020304" pitchFamily="18" charset="0"/>
                <a:cs typeface="Times New Roman" panose="02020603050405020304" pitchFamily="18" charset="0"/>
              </a:rPr>
              <a:t>: Directorate-General for Research and Innovation</a:t>
            </a:r>
            <a:r>
              <a:rPr lang="el-GR" sz="1800" dirty="0">
                <a:effectLst/>
                <a:latin typeface="+mj-lt"/>
                <a:ea typeface="Aptos" panose="020B0004020202020204"/>
                <a:cs typeface="Times New Roman" panose="02020603050405020304" pitchFamily="18" charset="0"/>
              </a:rPr>
              <a:t> </a:t>
            </a:r>
            <a:r>
              <a:rPr lang="en-US" sz="1800" dirty="0">
                <a:effectLst/>
                <a:latin typeface="+mj-lt"/>
                <a:ea typeface="Aptos" panose="020B0004020202020204"/>
                <a:cs typeface="Times New Roman" panose="02020603050405020304" pitchFamily="18" charset="0"/>
              </a:rPr>
              <a:t>(2015). Towards an EU research and innovation policy agenda for nature-based solutions &amp; re-naturing cities </a:t>
            </a:r>
            <a:r>
              <a:rPr lang="el-GR" sz="1800" i="1" dirty="0">
                <a:effectLst/>
                <a:latin typeface="+mj-lt"/>
                <a:ea typeface="Times New Roman" panose="02020603050405020304" pitchFamily="18" charset="0"/>
                <a:cs typeface="Times New Roman" panose="02020603050405020304" pitchFamily="18" charset="0"/>
              </a:rPr>
              <a:t>– Final report of the Horizon 2020 expert group on 'Nature-based solutions and re-naturing cities' – (full version)</a:t>
            </a:r>
            <a:r>
              <a:rPr lang="en-US" sz="1800" i="1"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Publications Office.</a:t>
            </a:r>
            <a:r>
              <a:rPr lang="en-US" sz="1800" i="1" dirty="0">
                <a:effectLst/>
                <a:latin typeface="+mj-lt"/>
                <a:ea typeface="Times New Roman" panose="02020603050405020304" pitchFamily="18" charset="0"/>
                <a:cs typeface="Times New Roman" panose="02020603050405020304" pitchFamily="18" charset="0"/>
              </a:rPr>
              <a:t> </a:t>
            </a:r>
            <a:r>
              <a:rPr lang="en-US" sz="1800" b="0" u="sng" dirty="0">
                <a:solidFill>
                  <a:srgbClr val="026E7B"/>
                </a:solidFill>
                <a:effectLst/>
                <a:latin typeface="+mj-lt"/>
                <a:ea typeface="Times New Roman" panose="02020603050405020304" pitchFamily="18" charset="0"/>
                <a:cs typeface="Calibri Light" panose="020F0302020204030204" pitchFamily="34" charset="0"/>
                <a:hlinkClick r:id="rId3"/>
              </a:rPr>
              <a:t>https://data.europa.eu/doi/10.2777/765301</a:t>
            </a:r>
            <a:r>
              <a:rPr lang="en-US" sz="1800" dirty="0">
                <a:solidFill>
                  <a:srgbClr val="026E7B"/>
                </a:solidFill>
                <a:effectLst/>
                <a:latin typeface="+mj-lt"/>
                <a:ea typeface="Times New Roman" panose="02020603050405020304" pitchFamily="18" charset="0"/>
                <a:cs typeface="Times New Roman" panose="02020603050405020304" pitchFamily="18" charset="0"/>
              </a:rPr>
              <a:t> </a:t>
            </a:r>
            <a:endParaRPr lang="de-AT" sz="1800" dirty="0">
              <a:effectLst/>
              <a:latin typeface="+mj-lt"/>
              <a:ea typeface="Times New Roman" panose="02020603050405020304" pitchFamily="18" charset="0"/>
              <a:cs typeface="Times New Roman" panose="02020603050405020304" pitchFamily="18" charset="0"/>
            </a:endParaRPr>
          </a:p>
          <a:p>
            <a:pPr marL="0" marR="0" indent="0" algn="l">
              <a:lnSpc>
                <a:spcPct val="115000"/>
              </a:lnSpc>
              <a:spcBef>
                <a:spcPts val="0"/>
              </a:spcBef>
              <a:spcAft>
                <a:spcPts val="600"/>
              </a:spcAft>
              <a:buNone/>
            </a:pPr>
            <a:r>
              <a:rPr lang="en-US" sz="1800" dirty="0">
                <a:effectLst/>
                <a:latin typeface="+mj-lt"/>
                <a:ea typeface="Aptos" panose="020B0004020202020204"/>
                <a:cs typeface="Times New Roman" panose="02020603050405020304" pitchFamily="18" charset="0"/>
              </a:rPr>
              <a:t>IUCN (2020). Global Standard for Nature-based Solutions. A user-friendly framework for the verification, design and scaling up of </a:t>
            </a:r>
            <a:r>
              <a:rPr lang="en-US" sz="1800" dirty="0" err="1">
                <a:effectLst/>
                <a:latin typeface="+mj-lt"/>
                <a:ea typeface="Aptos" panose="020B0004020202020204"/>
                <a:cs typeface="Times New Roman" panose="02020603050405020304" pitchFamily="18" charset="0"/>
              </a:rPr>
              <a:t>NbS</a:t>
            </a:r>
            <a:r>
              <a:rPr lang="en-US" sz="1800" dirty="0">
                <a:effectLst/>
                <a:latin typeface="+mj-lt"/>
                <a:ea typeface="Aptos" panose="020B0004020202020204"/>
                <a:cs typeface="Times New Roman" panose="02020603050405020304" pitchFamily="18" charset="0"/>
              </a:rPr>
              <a:t>. International Union for Conservation of Nature. </a:t>
            </a:r>
            <a:r>
              <a:rPr lang="en-US" sz="1800" b="0" u="sng" dirty="0">
                <a:solidFill>
                  <a:srgbClr val="026E7B"/>
                </a:solidFill>
                <a:effectLst/>
                <a:latin typeface="+mj-lt"/>
                <a:ea typeface="Aptos" panose="020B0004020202020204"/>
                <a:cs typeface="Calibri Light" panose="020F0302020204030204" pitchFamily="34" charset="0"/>
                <a:hlinkClick r:id="rId4"/>
              </a:rPr>
              <a:t>https://portals.iucn.org/library/sites/library/files/documents/2020-020-En.pdf</a:t>
            </a:r>
            <a:r>
              <a:rPr lang="en-US" sz="1800" dirty="0">
                <a:solidFill>
                  <a:srgbClr val="026E7B"/>
                </a:solidFill>
                <a:effectLst/>
                <a:latin typeface="+mj-lt"/>
                <a:ea typeface="Aptos" panose="020B0004020202020204"/>
                <a:cs typeface="Times New Roman" panose="02020603050405020304" pitchFamily="18" charset="0"/>
              </a:rPr>
              <a:t> </a:t>
            </a:r>
            <a:endParaRPr lang="de-AT" sz="1800" dirty="0">
              <a:effectLst/>
              <a:latin typeface="+mj-lt"/>
              <a:ea typeface="Times New Roman" panose="02020603050405020304" pitchFamily="18" charset="0"/>
              <a:cs typeface="Times New Roman" panose="02020603050405020304" pitchFamily="18" charset="0"/>
            </a:endParaRPr>
          </a:p>
          <a:p>
            <a:pPr marL="0" marR="0" indent="0" algn="l">
              <a:lnSpc>
                <a:spcPct val="115000"/>
              </a:lnSpc>
              <a:spcBef>
                <a:spcPts val="0"/>
              </a:spcBef>
              <a:spcAft>
                <a:spcPts val="600"/>
              </a:spcAft>
              <a:buNone/>
            </a:pPr>
            <a:r>
              <a:rPr lang="de-AT" sz="1800" dirty="0">
                <a:effectLst/>
                <a:latin typeface="+mj-lt"/>
                <a:ea typeface="Aptos" panose="020B0004020202020204"/>
                <a:cs typeface="Times New Roman" panose="02020603050405020304" pitchFamily="18" charset="0"/>
              </a:rPr>
              <a:t>Jones, M., </a:t>
            </a:r>
            <a:r>
              <a:rPr lang="de-AT" sz="1800" dirty="0" err="1">
                <a:effectLst/>
                <a:latin typeface="+mj-lt"/>
                <a:ea typeface="Aptos" panose="020B0004020202020204"/>
                <a:cs typeface="Times New Roman" panose="02020603050405020304" pitchFamily="18" charset="0"/>
              </a:rPr>
              <a:t>Keryan</a:t>
            </a:r>
            <a:r>
              <a:rPr lang="de-AT" sz="1800" dirty="0">
                <a:effectLst/>
                <a:latin typeface="+mj-lt"/>
                <a:ea typeface="Aptos" panose="020B0004020202020204"/>
                <a:cs typeface="Times New Roman" panose="02020603050405020304" pitchFamily="18" charset="0"/>
              </a:rPr>
              <a:t>, T., de </a:t>
            </a:r>
            <a:r>
              <a:rPr lang="de-AT" sz="1800" dirty="0" err="1">
                <a:effectLst/>
                <a:latin typeface="+mj-lt"/>
                <a:ea typeface="Aptos" panose="020B0004020202020204"/>
                <a:cs typeface="Times New Roman" panose="02020603050405020304" pitchFamily="18" charset="0"/>
              </a:rPr>
              <a:t>Wit</a:t>
            </a:r>
            <a:r>
              <a:rPr lang="de-AT" sz="1800" dirty="0">
                <a:effectLst/>
                <a:latin typeface="+mj-lt"/>
                <a:ea typeface="Aptos" panose="020B0004020202020204"/>
                <a:cs typeface="Times New Roman" panose="02020603050405020304" pitchFamily="18" charset="0"/>
              </a:rPr>
              <a:t>, M.,</a:t>
            </a:r>
            <a:r>
              <a:rPr lang="de-AT" sz="1800" dirty="0">
                <a:effectLst/>
                <a:latin typeface="+mj-lt"/>
                <a:ea typeface="Times New Roman" panose="02020603050405020304" pitchFamily="18" charset="0"/>
                <a:cs typeface="Times New Roman" panose="02020603050405020304" pitchFamily="18" charset="0"/>
              </a:rPr>
              <a:t> </a:t>
            </a:r>
            <a:r>
              <a:rPr lang="de-AT" sz="1800" dirty="0">
                <a:effectLst/>
                <a:latin typeface="+mj-lt"/>
                <a:ea typeface="Aptos" panose="020B0004020202020204"/>
                <a:cs typeface="Times New Roman" panose="02020603050405020304" pitchFamily="18" charset="0"/>
              </a:rPr>
              <a:t>&amp; Klawitter, J. (2024). </a:t>
            </a:r>
            <a:r>
              <a:rPr lang="en-US" sz="1800" dirty="0">
                <a:effectLst/>
                <a:latin typeface="+mj-lt"/>
                <a:ea typeface="Aptos" panose="020B0004020202020204"/>
                <a:cs typeface="Times New Roman" panose="02020603050405020304" pitchFamily="18" charset="0"/>
              </a:rPr>
              <a:t>Comprehensive Overview of Nature-Based Solutions: Harnessing Nature for Environmental and Social Benefits. </a:t>
            </a:r>
            <a:r>
              <a:rPr lang="en-US" sz="1800" dirty="0" err="1">
                <a:effectLst/>
                <a:latin typeface="+mj-lt"/>
                <a:ea typeface="Aptos" panose="020B0004020202020204"/>
                <a:cs typeface="Times New Roman" panose="02020603050405020304" pitchFamily="18" charset="0"/>
              </a:rPr>
              <a:t>eNaBlS</a:t>
            </a:r>
            <a:r>
              <a:rPr lang="en-US" sz="1800" dirty="0">
                <a:effectLst/>
                <a:latin typeface="+mj-lt"/>
                <a:ea typeface="Aptos" panose="020B0004020202020204"/>
                <a:cs typeface="Times New Roman" panose="02020603050405020304" pitchFamily="18" charset="0"/>
              </a:rPr>
              <a:t> Project Consortium. </a:t>
            </a:r>
            <a:r>
              <a:rPr lang="en-US" sz="1800" b="0" u="sng" dirty="0">
                <a:solidFill>
                  <a:srgbClr val="026E7B"/>
                </a:solidFill>
                <a:effectLst/>
                <a:latin typeface="+mj-lt"/>
                <a:ea typeface="Aptos" panose="020B0004020202020204"/>
                <a:cs typeface="Calibri Light" panose="020F0302020204030204" pitchFamily="34" charset="0"/>
                <a:hlinkClick r:id="rId5"/>
              </a:rPr>
              <a:t>https</a:t>
            </a:r>
            <a:r>
              <a:rPr lang="el-GR" sz="1800" b="0" u="sng" dirty="0">
                <a:solidFill>
                  <a:srgbClr val="026E7B"/>
                </a:solidFill>
                <a:effectLst/>
                <a:latin typeface="+mj-lt"/>
                <a:ea typeface="Aptos" panose="020B0004020202020204"/>
                <a:cs typeface="Calibri Light" panose="020F0302020204030204" pitchFamily="34" charset="0"/>
                <a:hlinkClick r:id="rId5"/>
              </a:rPr>
              <a:t>://</a:t>
            </a:r>
            <a:r>
              <a:rPr lang="en-US" sz="1800" b="0" u="sng" dirty="0" err="1">
                <a:solidFill>
                  <a:srgbClr val="026E7B"/>
                </a:solidFill>
                <a:effectLst/>
                <a:latin typeface="+mj-lt"/>
                <a:ea typeface="Aptos" panose="020B0004020202020204"/>
                <a:cs typeface="Calibri Light" panose="020F0302020204030204" pitchFamily="34" charset="0"/>
                <a:hlinkClick r:id="rId5"/>
              </a:rPr>
              <a:t>enabls</a:t>
            </a:r>
            <a:r>
              <a:rPr lang="el-GR" sz="1800" b="0" u="sng" dirty="0">
                <a:solidFill>
                  <a:srgbClr val="026E7B"/>
                </a:solidFill>
                <a:effectLst/>
                <a:latin typeface="+mj-lt"/>
                <a:ea typeface="Aptos" panose="020B0004020202020204"/>
                <a:cs typeface="Calibri Light" panose="020F0302020204030204" pitchFamily="34" charset="0"/>
                <a:hlinkClick r:id="rId5"/>
              </a:rPr>
              <a:t>.</a:t>
            </a:r>
            <a:r>
              <a:rPr lang="en-US" sz="1800" b="0" u="sng" dirty="0" err="1">
                <a:solidFill>
                  <a:srgbClr val="026E7B"/>
                </a:solidFill>
                <a:effectLst/>
                <a:latin typeface="+mj-lt"/>
                <a:ea typeface="Aptos" panose="020B0004020202020204"/>
                <a:cs typeface="Calibri Light" panose="020F0302020204030204" pitchFamily="34" charset="0"/>
                <a:hlinkClick r:id="rId5"/>
              </a:rPr>
              <a:t>eu</a:t>
            </a:r>
            <a:r>
              <a:rPr lang="el-GR" sz="1800" b="0" u="sng" dirty="0">
                <a:solidFill>
                  <a:srgbClr val="026E7B"/>
                </a:solidFill>
                <a:effectLst/>
                <a:latin typeface="+mj-lt"/>
                <a:ea typeface="Aptos" panose="020B0004020202020204"/>
                <a:cs typeface="Calibri Light" panose="020F0302020204030204" pitchFamily="34" charset="0"/>
                <a:hlinkClick r:id="rId5"/>
              </a:rPr>
              <a:t>/</a:t>
            </a:r>
            <a:r>
              <a:rPr lang="en-US" sz="1800" b="0" u="sng" dirty="0">
                <a:solidFill>
                  <a:srgbClr val="026E7B"/>
                </a:solidFill>
                <a:effectLst/>
                <a:latin typeface="+mj-lt"/>
                <a:ea typeface="Aptos" panose="020B0004020202020204"/>
                <a:cs typeface="Calibri Light" panose="020F0302020204030204" pitchFamily="34" charset="0"/>
                <a:hlinkClick r:id="rId5"/>
              </a:rPr>
              <a:t>wp</a:t>
            </a:r>
            <a:r>
              <a:rPr lang="el-GR" sz="1800" b="0" u="sng" dirty="0">
                <a:solidFill>
                  <a:srgbClr val="026E7B"/>
                </a:solidFill>
                <a:effectLst/>
                <a:latin typeface="+mj-lt"/>
                <a:ea typeface="Aptos" panose="020B0004020202020204"/>
                <a:cs typeface="Calibri Light" panose="020F0302020204030204" pitchFamily="34" charset="0"/>
                <a:hlinkClick r:id="rId5"/>
              </a:rPr>
              <a:t>-</a:t>
            </a:r>
            <a:r>
              <a:rPr lang="en-US" sz="1800" b="0" u="sng" dirty="0">
                <a:solidFill>
                  <a:srgbClr val="026E7B"/>
                </a:solidFill>
                <a:effectLst/>
                <a:latin typeface="+mj-lt"/>
                <a:ea typeface="Aptos" panose="020B0004020202020204"/>
                <a:cs typeface="Calibri Light" panose="020F0302020204030204" pitchFamily="34" charset="0"/>
                <a:hlinkClick r:id="rId5"/>
              </a:rPr>
              <a:t>content</a:t>
            </a:r>
            <a:r>
              <a:rPr lang="el-GR" sz="1800" b="0" u="sng" dirty="0">
                <a:solidFill>
                  <a:srgbClr val="026E7B"/>
                </a:solidFill>
                <a:effectLst/>
                <a:latin typeface="+mj-lt"/>
                <a:ea typeface="Aptos" panose="020B0004020202020204"/>
                <a:cs typeface="Calibri Light" panose="020F0302020204030204" pitchFamily="34" charset="0"/>
                <a:hlinkClick r:id="rId5"/>
              </a:rPr>
              <a:t>/</a:t>
            </a:r>
            <a:r>
              <a:rPr lang="en-US" sz="1800" b="0" u="sng" dirty="0">
                <a:solidFill>
                  <a:srgbClr val="026E7B"/>
                </a:solidFill>
                <a:effectLst/>
                <a:latin typeface="+mj-lt"/>
                <a:ea typeface="Aptos" panose="020B0004020202020204"/>
                <a:cs typeface="Calibri Light" panose="020F0302020204030204" pitchFamily="34" charset="0"/>
                <a:hlinkClick r:id="rId5"/>
              </a:rPr>
              <a:t>uploads</a:t>
            </a:r>
            <a:r>
              <a:rPr lang="el-GR" sz="1800" b="0" u="sng" dirty="0">
                <a:solidFill>
                  <a:srgbClr val="026E7B"/>
                </a:solidFill>
                <a:effectLst/>
                <a:latin typeface="+mj-lt"/>
                <a:ea typeface="Aptos" panose="020B0004020202020204"/>
                <a:cs typeface="Calibri Light" panose="020F0302020204030204" pitchFamily="34" charset="0"/>
                <a:hlinkClick r:id="rId5"/>
              </a:rPr>
              <a:t>/2025/07/</a:t>
            </a:r>
            <a:r>
              <a:rPr lang="en-US" sz="1800" b="0" u="sng" dirty="0" err="1">
                <a:solidFill>
                  <a:srgbClr val="026E7B"/>
                </a:solidFill>
                <a:effectLst/>
                <a:latin typeface="+mj-lt"/>
                <a:ea typeface="Aptos" panose="020B0004020202020204"/>
                <a:cs typeface="Calibri Light" panose="020F0302020204030204" pitchFamily="34" charset="0"/>
                <a:hlinkClick r:id="rId5"/>
              </a:rPr>
              <a:t>eNaBlS</a:t>
            </a:r>
            <a:r>
              <a:rPr lang="el-GR" sz="1800" b="0" u="sng" dirty="0">
                <a:solidFill>
                  <a:srgbClr val="026E7B"/>
                </a:solidFill>
                <a:effectLst/>
                <a:latin typeface="+mj-lt"/>
                <a:ea typeface="Aptos" panose="020B0004020202020204"/>
                <a:cs typeface="Calibri Light" panose="020F0302020204030204" pitchFamily="34" charset="0"/>
                <a:hlinkClick r:id="rId5"/>
              </a:rPr>
              <a:t>_</a:t>
            </a:r>
            <a:r>
              <a:rPr lang="en-US" sz="1800" b="0" u="sng" dirty="0">
                <a:solidFill>
                  <a:srgbClr val="026E7B"/>
                </a:solidFill>
                <a:effectLst/>
                <a:latin typeface="+mj-lt"/>
                <a:ea typeface="Aptos" panose="020B0004020202020204"/>
                <a:cs typeface="Calibri Light" panose="020F0302020204030204" pitchFamily="34" charset="0"/>
                <a:hlinkClick r:id="rId5"/>
              </a:rPr>
              <a:t>A</a:t>
            </a:r>
            <a:r>
              <a:rPr lang="el-GR" sz="1800" b="0" u="sng" dirty="0">
                <a:solidFill>
                  <a:srgbClr val="026E7B"/>
                </a:solidFill>
                <a:effectLst/>
                <a:latin typeface="+mj-lt"/>
                <a:ea typeface="Aptos" panose="020B0004020202020204"/>
                <a:cs typeface="Calibri Light" panose="020F0302020204030204" pitchFamily="34" charset="0"/>
                <a:hlinkClick r:id="rId5"/>
              </a:rPr>
              <a:t>_</a:t>
            </a:r>
            <a:r>
              <a:rPr lang="en-US" sz="1800" b="0" u="sng" dirty="0">
                <a:solidFill>
                  <a:srgbClr val="026E7B"/>
                </a:solidFill>
                <a:effectLst/>
                <a:latin typeface="+mj-lt"/>
                <a:ea typeface="Aptos" panose="020B0004020202020204"/>
                <a:cs typeface="Calibri Light" panose="020F0302020204030204" pitchFamily="34" charset="0"/>
                <a:hlinkClick r:id="rId5"/>
              </a:rPr>
              <a:t>comprehensive</a:t>
            </a:r>
            <a:r>
              <a:rPr lang="el-GR" sz="1800" b="0" u="sng" dirty="0">
                <a:solidFill>
                  <a:srgbClr val="026E7B"/>
                </a:solidFill>
                <a:effectLst/>
                <a:latin typeface="+mj-lt"/>
                <a:ea typeface="Aptos" panose="020B0004020202020204"/>
                <a:cs typeface="Calibri Light" panose="020F0302020204030204" pitchFamily="34" charset="0"/>
                <a:hlinkClick r:id="rId5"/>
              </a:rPr>
              <a:t>_</a:t>
            </a:r>
            <a:r>
              <a:rPr lang="en-US" sz="1800" b="0" u="sng" dirty="0">
                <a:solidFill>
                  <a:srgbClr val="026E7B"/>
                </a:solidFill>
                <a:effectLst/>
                <a:latin typeface="+mj-lt"/>
                <a:ea typeface="Aptos" panose="020B0004020202020204"/>
                <a:cs typeface="Calibri Light" panose="020F0302020204030204" pitchFamily="34" charset="0"/>
                <a:hlinkClick r:id="rId5"/>
              </a:rPr>
              <a:t>overview</a:t>
            </a:r>
            <a:r>
              <a:rPr lang="el-GR" sz="1800" b="0" u="sng" dirty="0">
                <a:solidFill>
                  <a:srgbClr val="026E7B"/>
                </a:solidFill>
                <a:effectLst/>
                <a:latin typeface="+mj-lt"/>
                <a:ea typeface="Aptos" panose="020B0004020202020204"/>
                <a:cs typeface="Calibri Light" panose="020F0302020204030204" pitchFamily="34" charset="0"/>
                <a:hlinkClick r:id="rId5"/>
              </a:rPr>
              <a:t>_</a:t>
            </a:r>
            <a:r>
              <a:rPr lang="en-US" sz="1800" b="0" u="sng" dirty="0">
                <a:solidFill>
                  <a:srgbClr val="026E7B"/>
                </a:solidFill>
                <a:effectLst/>
                <a:latin typeface="+mj-lt"/>
                <a:ea typeface="Aptos" panose="020B0004020202020204"/>
                <a:cs typeface="Calibri Light" panose="020F0302020204030204" pitchFamily="34" charset="0"/>
                <a:hlinkClick r:id="rId5"/>
              </a:rPr>
              <a:t>to</a:t>
            </a:r>
            <a:r>
              <a:rPr lang="el-GR" sz="1800" b="0" u="sng" dirty="0">
                <a:solidFill>
                  <a:srgbClr val="026E7B"/>
                </a:solidFill>
                <a:effectLst/>
                <a:latin typeface="+mj-lt"/>
                <a:ea typeface="Aptos" panose="020B0004020202020204"/>
                <a:cs typeface="Calibri Light" panose="020F0302020204030204" pitchFamily="34" charset="0"/>
                <a:hlinkClick r:id="rId5"/>
              </a:rPr>
              <a:t>_</a:t>
            </a:r>
            <a:r>
              <a:rPr lang="en-US" sz="1800" b="0" u="sng" dirty="0">
                <a:solidFill>
                  <a:srgbClr val="026E7B"/>
                </a:solidFill>
                <a:effectLst/>
                <a:latin typeface="+mj-lt"/>
                <a:ea typeface="Aptos" panose="020B0004020202020204"/>
                <a:cs typeface="Calibri Light" panose="020F0302020204030204" pitchFamily="34" charset="0"/>
                <a:hlinkClick r:id="rId5"/>
              </a:rPr>
              <a:t>NBS</a:t>
            </a:r>
            <a:r>
              <a:rPr lang="el-GR" sz="1800" b="0" u="sng" dirty="0">
                <a:solidFill>
                  <a:srgbClr val="026E7B"/>
                </a:solidFill>
                <a:effectLst/>
                <a:latin typeface="+mj-lt"/>
                <a:ea typeface="Aptos" panose="020B0004020202020204"/>
                <a:cs typeface="Calibri Light" panose="020F0302020204030204" pitchFamily="34" charset="0"/>
                <a:hlinkClick r:id="rId5"/>
              </a:rPr>
              <a:t>_</a:t>
            </a:r>
            <a:r>
              <a:rPr lang="en-US" sz="1800" b="0" u="sng" dirty="0">
                <a:solidFill>
                  <a:srgbClr val="026E7B"/>
                </a:solidFill>
                <a:effectLst/>
                <a:latin typeface="+mj-lt"/>
                <a:ea typeface="Aptos" panose="020B0004020202020204"/>
                <a:cs typeface="Calibri Light" panose="020F0302020204030204" pitchFamily="34" charset="0"/>
                <a:hlinkClick r:id="rId5"/>
              </a:rPr>
              <a:t>v</a:t>
            </a:r>
            <a:r>
              <a:rPr lang="el-GR" sz="1800" b="0" u="sng" dirty="0">
                <a:solidFill>
                  <a:srgbClr val="026E7B"/>
                </a:solidFill>
                <a:effectLst/>
                <a:latin typeface="+mj-lt"/>
                <a:ea typeface="Aptos" panose="020B0004020202020204"/>
                <a:cs typeface="Calibri Light" panose="020F0302020204030204" pitchFamily="34" charset="0"/>
                <a:hlinkClick r:id="rId5"/>
              </a:rPr>
              <a:t>1.0.</a:t>
            </a:r>
            <a:r>
              <a:rPr lang="en-US" sz="1800" b="0" u="sng" dirty="0">
                <a:solidFill>
                  <a:srgbClr val="026E7B"/>
                </a:solidFill>
                <a:effectLst/>
                <a:latin typeface="+mj-lt"/>
                <a:ea typeface="Aptos" panose="020B0004020202020204"/>
                <a:cs typeface="Calibri Light" panose="020F0302020204030204" pitchFamily="34" charset="0"/>
                <a:hlinkClick r:id="rId5"/>
              </a:rPr>
              <a:t>pdf</a:t>
            </a:r>
            <a:endParaRPr lang="de-AT" sz="1800" dirty="0">
              <a:effectLst/>
              <a:latin typeface="+mj-lt"/>
              <a:ea typeface="Times New Roman" panose="02020603050405020304" pitchFamily="18" charset="0"/>
              <a:cs typeface="Times New Roman" panose="02020603050405020304" pitchFamily="18" charset="0"/>
            </a:endParaRPr>
          </a:p>
          <a:p>
            <a:pPr marL="0" marR="0" indent="0" algn="l">
              <a:lnSpc>
                <a:spcPct val="115000"/>
              </a:lnSpc>
              <a:spcBef>
                <a:spcPts val="0"/>
              </a:spcBef>
              <a:spcAft>
                <a:spcPts val="600"/>
              </a:spcAft>
              <a:buNone/>
            </a:pPr>
            <a:r>
              <a:rPr lang="de-AT" sz="1800" dirty="0" err="1">
                <a:effectLst/>
                <a:latin typeface="+mj-lt"/>
                <a:ea typeface="Aptos" panose="020B0004020202020204"/>
                <a:cs typeface="Times New Roman" panose="02020603050405020304" pitchFamily="18" charset="0"/>
              </a:rPr>
              <a:t>Sowińska-Świerkosz</a:t>
            </a:r>
            <a:r>
              <a:rPr lang="de-AT" sz="1800" dirty="0">
                <a:effectLst/>
                <a:latin typeface="+mj-lt"/>
                <a:ea typeface="Aptos" panose="020B0004020202020204"/>
                <a:cs typeface="Times New Roman" panose="02020603050405020304" pitchFamily="18" charset="0"/>
              </a:rPr>
              <a:t>, B., &amp; García, J. (2022). </a:t>
            </a:r>
            <a:r>
              <a:rPr lang="en-US" sz="1800" dirty="0">
                <a:effectLst/>
                <a:latin typeface="+mj-lt"/>
                <a:ea typeface="Aptos" panose="020B0004020202020204"/>
                <a:cs typeface="Times New Roman" panose="02020603050405020304" pitchFamily="18" charset="0"/>
              </a:rPr>
              <a:t>What are Nature-based solutions (NBS)? Setting core ideas for concept clarification. </a:t>
            </a:r>
            <a:r>
              <a:rPr lang="en-US" sz="1800" i="1" dirty="0">
                <a:effectLst/>
                <a:latin typeface="+mj-lt"/>
                <a:ea typeface="Aptos" panose="020B0004020202020204"/>
                <a:cs typeface="Times New Roman" panose="02020603050405020304" pitchFamily="18" charset="0"/>
              </a:rPr>
              <a:t>Nature-Based Solutions</a:t>
            </a:r>
            <a:r>
              <a:rPr lang="en-US" sz="1800" dirty="0">
                <a:effectLst/>
                <a:latin typeface="+mj-lt"/>
                <a:ea typeface="Aptos" panose="020B0004020202020204"/>
                <a:cs typeface="Times New Roman" panose="02020603050405020304" pitchFamily="18" charset="0"/>
              </a:rPr>
              <a:t>, </a:t>
            </a:r>
            <a:r>
              <a:rPr lang="en-US" sz="1800" i="1" dirty="0">
                <a:effectLst/>
                <a:latin typeface="+mj-lt"/>
                <a:ea typeface="Aptos" panose="020B0004020202020204"/>
                <a:cs typeface="Times New Roman" panose="02020603050405020304" pitchFamily="18" charset="0"/>
              </a:rPr>
              <a:t>2</a:t>
            </a:r>
            <a:r>
              <a:rPr lang="en-US" sz="1800" dirty="0">
                <a:effectLst/>
                <a:latin typeface="+mj-lt"/>
                <a:ea typeface="Aptos" panose="020B0004020202020204"/>
                <a:cs typeface="Times New Roman" panose="02020603050405020304" pitchFamily="18" charset="0"/>
              </a:rPr>
              <a:t>(</a:t>
            </a:r>
            <a:r>
              <a:rPr lang="el-GR" sz="1800" dirty="0">
                <a:effectLst/>
                <a:latin typeface="+mj-lt"/>
                <a:ea typeface="Times New Roman" panose="02020603050405020304" pitchFamily="18" charset="0"/>
                <a:cs typeface="Times New Roman" panose="02020603050405020304" pitchFamily="18" charset="0"/>
              </a:rPr>
              <a:t>100009</a:t>
            </a:r>
            <a:r>
              <a:rPr lang="en-US" sz="1800" dirty="0">
                <a:effectLst/>
                <a:latin typeface="+mj-lt"/>
                <a:ea typeface="Times New Roman" panose="02020603050405020304" pitchFamily="18" charset="0"/>
                <a:cs typeface="Times New Roman" panose="02020603050405020304" pitchFamily="18" charset="0"/>
              </a:rPr>
              <a:t>). </a:t>
            </a:r>
            <a:r>
              <a:rPr lang="en-US" sz="1800" b="0" u="sng" dirty="0">
                <a:solidFill>
                  <a:srgbClr val="026E7B"/>
                </a:solidFill>
                <a:effectLst/>
                <a:latin typeface="+mj-lt"/>
                <a:ea typeface="Times New Roman" panose="02020603050405020304" pitchFamily="18" charset="0"/>
                <a:cs typeface="Calibri Light" panose="020F0302020204030204" pitchFamily="34" charset="0"/>
                <a:hlinkClick r:id="rId6"/>
              </a:rPr>
              <a:t>https://doi.org/10.1016/j.nbsj.2022.100009</a:t>
            </a:r>
            <a:r>
              <a:rPr lang="en-US" sz="1800" dirty="0">
                <a:solidFill>
                  <a:srgbClr val="026E7B"/>
                </a:solidFill>
                <a:effectLst/>
                <a:latin typeface="+mj-lt"/>
                <a:ea typeface="Times New Roman" panose="02020603050405020304" pitchFamily="18" charset="0"/>
                <a:cs typeface="Times New Roman" panose="02020603050405020304" pitchFamily="18" charset="0"/>
              </a:rPr>
              <a:t> </a:t>
            </a:r>
            <a:endParaRPr lang="de-AT" sz="1800" dirty="0">
              <a:effectLst/>
              <a:latin typeface="+mj-lt"/>
              <a:ea typeface="Times New Roman" panose="02020603050405020304" pitchFamily="18" charset="0"/>
              <a:cs typeface="Times New Roman" panose="02020603050405020304" pitchFamily="18" charset="0"/>
            </a:endParaRPr>
          </a:p>
          <a:p>
            <a:pPr marL="0" indent="0">
              <a:buNone/>
            </a:pPr>
            <a:endParaRPr lang="en-GB" dirty="0">
              <a:latin typeface="+mj-lt"/>
            </a:endParaRPr>
          </a:p>
        </p:txBody>
      </p:sp>
    </p:spTree>
    <p:extLst>
      <p:ext uri="{BB962C8B-B14F-4D97-AF65-F5344CB8AC3E}">
        <p14:creationId xmlns:p14="http://schemas.microsoft.com/office/powerpoint/2010/main" val="655642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814F3873-99F2-9B8D-0C7F-03C55001EBBB}"/>
              </a:ext>
            </a:extLst>
          </p:cNvPr>
          <p:cNvSpPr>
            <a:spLocks noGrp="1"/>
          </p:cNvSpPr>
          <p:nvPr>
            <p:ph type="title"/>
          </p:nvPr>
        </p:nvSpPr>
        <p:spPr>
          <a:xfrm>
            <a:off x="1732004" y="1599438"/>
            <a:ext cx="8727991" cy="633251"/>
          </a:xfrm>
        </p:spPr>
        <p:txBody>
          <a:bodyPr>
            <a:noAutofit/>
          </a:bodyPr>
          <a:lstStyle/>
          <a:p>
            <a:pPr algn="ctr"/>
            <a:r>
              <a:rPr lang="en-US" sz="4000" dirty="0"/>
              <a:t>A Walk Through a Public Green Space</a:t>
            </a:r>
            <a:r>
              <a:rPr lang="pt-PT" sz="4000" dirty="0"/>
              <a:t>…</a:t>
            </a:r>
            <a:endParaRPr lang="en-US" sz="4000" dirty="0"/>
          </a:p>
        </p:txBody>
      </p:sp>
      <p:pic>
        <p:nvPicPr>
          <p:cNvPr id="1026" name="Picture 2" descr="Wienerwald - Simple English Wikipedia, the free encyclopedia">
            <a:extLst>
              <a:ext uri="{FF2B5EF4-FFF2-40B4-BE49-F238E27FC236}">
                <a16:creationId xmlns:a16="http://schemas.microsoft.com/office/drawing/2014/main" id="{5ACD30DC-3D4A-4BB3-9E1E-F26A2107E2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7784" y="2596753"/>
            <a:ext cx="3499485" cy="26246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rks in Munich | Scandic Hotels">
            <a:extLst>
              <a:ext uri="{FF2B5EF4-FFF2-40B4-BE49-F238E27FC236}">
                <a16:creationId xmlns:a16="http://schemas.microsoft.com/office/drawing/2014/main" id="{509C4218-F849-43BC-BD42-EB2A9CE7E9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7269" y="2596753"/>
            <a:ext cx="3932061" cy="2624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530282"/>
      </p:ext>
    </p:extLst>
  </p:cSld>
  <p:clrMapOvr>
    <a:masterClrMapping/>
  </p:clrMapOvr>
</p:sld>
</file>

<file path=ppt/theme/theme1.xml><?xml version="1.0" encoding="utf-8"?>
<a:theme xmlns:a="http://schemas.openxmlformats.org/drawingml/2006/main" name="eNaBlS">
  <a:themeElements>
    <a:clrScheme name="Custom 29">
      <a:dk1>
        <a:sysClr val="windowText" lastClr="000000"/>
      </a:dk1>
      <a:lt1>
        <a:sysClr val="window" lastClr="FFFFFF"/>
      </a:lt1>
      <a:dk2>
        <a:srgbClr val="A5A5A5"/>
      </a:dk2>
      <a:lt2>
        <a:srgbClr val="4F5052"/>
      </a:lt2>
      <a:accent1>
        <a:srgbClr val="026E7B"/>
      </a:accent1>
      <a:accent2>
        <a:srgbClr val="008B80"/>
      </a:accent2>
      <a:accent3>
        <a:srgbClr val="38AE6B"/>
      </a:accent3>
      <a:accent4>
        <a:srgbClr val="97CA45"/>
      </a:accent4>
      <a:accent5>
        <a:srgbClr val="FFC000"/>
      </a:accent5>
      <a:accent6>
        <a:srgbClr val="B8A63C"/>
      </a:accent6>
      <a:hlink>
        <a:srgbClr val="008B8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C9A0C9E8A6BFA4191F8E362439289AE" ma:contentTypeVersion="13" ma:contentTypeDescription="Create a new document." ma:contentTypeScope="" ma:versionID="27c6b644a3cb5a2c6537b68a0bb4b5dc">
  <xsd:schema xmlns:xsd="http://www.w3.org/2001/XMLSchema" xmlns:xs="http://www.w3.org/2001/XMLSchema" xmlns:p="http://schemas.microsoft.com/office/2006/metadata/properties" xmlns:ns2="1e2a769c-35bc-47e5-b760-d913f7ddb797" xmlns:ns3="8fa225ef-7d84-4338-ac32-6d7c80201b0f" targetNamespace="http://schemas.microsoft.com/office/2006/metadata/properties" ma:root="true" ma:fieldsID="5f17b93b8af863f9f5ba5cf13c8a66ad" ns2:_="" ns3:_="">
    <xsd:import namespace="1e2a769c-35bc-47e5-b760-d913f7ddb797"/>
    <xsd:import namespace="8fa225ef-7d84-4338-ac32-6d7c80201b0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GenerationTime" minOccurs="0"/>
                <xsd:element ref="ns2:MediaServiceEventHashCode" minOccurs="0"/>
                <xsd:element ref="ns2:MediaServiceOCR"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2a769c-35bc-47e5-b760-d913f7ddb7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2a6cb4d-70f8-4a62-884c-d539c95e03b0"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fa225ef-7d84-4338-ac32-6d7c80201b0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5cfcdd7-0c0e-4eda-b35b-9ce3c77e7e14}" ma:internalName="TaxCatchAll" ma:showField="CatchAllData" ma:web="8fa225ef-7d84-4338-ac32-6d7c80201b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e2a769c-35bc-47e5-b760-d913f7ddb797">
      <Terms xmlns="http://schemas.microsoft.com/office/infopath/2007/PartnerControls"/>
    </lcf76f155ced4ddcb4097134ff3c332f>
    <TaxCatchAll xmlns="8fa225ef-7d84-4338-ac32-6d7c80201b0f" xsi:nil="true"/>
  </documentManagement>
</p:properties>
</file>

<file path=customXml/itemProps1.xml><?xml version="1.0" encoding="utf-8"?>
<ds:datastoreItem xmlns:ds="http://schemas.openxmlformats.org/officeDocument/2006/customXml" ds:itemID="{1A2B8570-D3D7-4B58-8AC5-1CBA6D17B0E9}"/>
</file>

<file path=customXml/itemProps2.xml><?xml version="1.0" encoding="utf-8"?>
<ds:datastoreItem xmlns:ds="http://schemas.openxmlformats.org/officeDocument/2006/customXml" ds:itemID="{F895E8D8-1F4A-4CAD-9D35-10387642EE56}"/>
</file>

<file path=customXml/itemProps3.xml><?xml version="1.0" encoding="utf-8"?>
<ds:datastoreItem xmlns:ds="http://schemas.openxmlformats.org/officeDocument/2006/customXml" ds:itemID="{E5C78466-2355-4DB8-BE1D-4B52827CF8AC}"/>
</file>

<file path=docProps/app.xml><?xml version="1.0" encoding="utf-8"?>
<Properties xmlns="http://schemas.openxmlformats.org/officeDocument/2006/extended-properties" xmlns:vt="http://schemas.openxmlformats.org/officeDocument/2006/docPropsVTypes">
  <TotalTime>0</TotalTime>
  <Words>1192</Words>
  <Application>Microsoft Office PowerPoint</Application>
  <PresentationFormat>Breitbild</PresentationFormat>
  <Paragraphs>66</Paragraphs>
  <Slides>12</Slides>
  <Notes>5</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12</vt:i4>
      </vt:variant>
    </vt:vector>
  </HeadingPairs>
  <TitlesOfParts>
    <vt:vector size="17" baseType="lpstr">
      <vt:lpstr>Aptos</vt:lpstr>
      <vt:lpstr>Arial</vt:lpstr>
      <vt:lpstr>Calibri</vt:lpstr>
      <vt:lpstr>Calibri Light</vt:lpstr>
      <vt:lpstr>eNaBlS</vt:lpstr>
      <vt:lpstr>Nature-based Solutions</vt:lpstr>
      <vt:lpstr>Nature-based Solutions (NbS)</vt:lpstr>
      <vt:lpstr>Nature-based Solutions (NbS)</vt:lpstr>
      <vt:lpstr>NbS Goals</vt:lpstr>
      <vt:lpstr>NbS Examples</vt:lpstr>
      <vt:lpstr>Ecosystem Restoration </vt:lpstr>
      <vt:lpstr>Ecosystem Protection </vt:lpstr>
      <vt:lpstr>Green-blue Infra and Sustainable Urban Design </vt:lpstr>
      <vt:lpstr>Ecosystem-based Approaches (EbA) &amp; Ecosystem Disaster Risk Reduction (Eco-DDR) </vt:lpstr>
      <vt:lpstr>Ecosystem-based Approaches (EbA) &amp; Ecosystem Disaster Risk Reduction (Eco-DDR) </vt:lpstr>
      <vt:lpstr>References</vt:lpstr>
      <vt:lpstr>A Walk Through a Public Green Space…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Dafni Delioglani</dc:creator>
  <cp:lastModifiedBy>Mariana Martins</cp:lastModifiedBy>
  <cp:revision>62</cp:revision>
  <dcterms:created xsi:type="dcterms:W3CDTF">2024-01-16T10:31:06Z</dcterms:created>
  <dcterms:modified xsi:type="dcterms:W3CDTF">2026-05-27T11:42:42Z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0x0101009C9A0C9E8A6BFA4191F8E362439289AE</vt:lpwstr>
  </property>
</Properties>
</file>